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7" r:id="rId2"/>
    <p:sldId id="259" r:id="rId3"/>
    <p:sldId id="260" r:id="rId4"/>
    <p:sldId id="261" r:id="rId5"/>
    <p:sldId id="264" r:id="rId6"/>
    <p:sldId id="262" r:id="rId7"/>
    <p:sldId id="284" r:id="rId8"/>
    <p:sldId id="263" r:id="rId9"/>
    <p:sldId id="285" r:id="rId10"/>
    <p:sldId id="265" r:id="rId11"/>
    <p:sldId id="266" r:id="rId12"/>
    <p:sldId id="268" r:id="rId13"/>
    <p:sldId id="269" r:id="rId14"/>
    <p:sldId id="270" r:id="rId15"/>
    <p:sldId id="271" r:id="rId16"/>
    <p:sldId id="274" r:id="rId17"/>
    <p:sldId id="279" r:id="rId18"/>
    <p:sldId id="290" r:id="rId19"/>
    <p:sldId id="280" r:id="rId20"/>
    <p:sldId id="287" r:id="rId21"/>
    <p:sldId id="288" r:id="rId22"/>
    <p:sldId id="291" r:id="rId23"/>
    <p:sldId id="300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90"/>
  </p:normalViewPr>
  <p:slideViewPr>
    <p:cSldViewPr>
      <p:cViewPr varScale="1">
        <p:scale>
          <a:sx n="85" d="100"/>
          <a:sy n="85" d="100"/>
        </p:scale>
        <p:origin x="155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005FAB-791D-41FB-96A2-45B66E2B2F6F}" type="datetimeFigureOut">
              <a:rPr lang="en-GB" smtClean="0"/>
              <a:t>10/06/2019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7B8333-1DF8-4EC7-B230-861CE609493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51875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57F959-E628-436B-8D34-B7358D4AEA09}" type="slidenum">
              <a:rPr lang="en-GB" smtClean="0"/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957494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57F959-E628-436B-8D34-B7358D4AEA09}" type="slidenum">
              <a:rPr lang="en-GB" smtClean="0"/>
              <a:t>17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526352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72EF6-4E92-4BC6-A742-6618AEFDE780}" type="datetimeFigureOut">
              <a:rPr lang="en-GB" smtClean="0"/>
              <a:t>10/06/2019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17EE5-994D-463C-9FDE-A56231EE8A5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591201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72EF6-4E92-4BC6-A742-6618AEFDE780}" type="datetimeFigureOut">
              <a:rPr lang="en-GB" smtClean="0"/>
              <a:t>10/06/2019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17EE5-994D-463C-9FDE-A56231EE8A5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788942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72EF6-4E92-4BC6-A742-6618AEFDE780}" type="datetimeFigureOut">
              <a:rPr lang="en-GB" smtClean="0"/>
              <a:t>10/06/2019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17EE5-994D-463C-9FDE-A56231EE8A5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360003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72EF6-4E92-4BC6-A742-6618AEFDE780}" type="datetimeFigureOut">
              <a:rPr lang="en-GB" smtClean="0"/>
              <a:t>10/06/2019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17EE5-994D-463C-9FDE-A56231EE8A5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936895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72EF6-4E92-4BC6-A742-6618AEFDE780}" type="datetimeFigureOut">
              <a:rPr lang="en-GB" smtClean="0"/>
              <a:t>10/06/2019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17EE5-994D-463C-9FDE-A56231EE8A5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12059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72EF6-4E92-4BC6-A742-6618AEFDE780}" type="datetimeFigureOut">
              <a:rPr lang="en-GB" smtClean="0"/>
              <a:t>10/06/2019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17EE5-994D-463C-9FDE-A56231EE8A5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600927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72EF6-4E92-4BC6-A742-6618AEFDE780}" type="datetimeFigureOut">
              <a:rPr lang="en-GB" smtClean="0"/>
              <a:t>10/06/2019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17EE5-994D-463C-9FDE-A56231EE8A5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8213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72EF6-4E92-4BC6-A742-6618AEFDE780}" type="datetimeFigureOut">
              <a:rPr lang="en-GB" smtClean="0"/>
              <a:t>10/06/2019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17EE5-994D-463C-9FDE-A56231EE8A5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99187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72EF6-4E92-4BC6-A742-6618AEFDE780}" type="datetimeFigureOut">
              <a:rPr lang="en-GB" smtClean="0"/>
              <a:t>10/06/2019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17EE5-994D-463C-9FDE-A56231EE8A5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62864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72EF6-4E92-4BC6-A742-6618AEFDE780}" type="datetimeFigureOut">
              <a:rPr lang="en-GB" smtClean="0"/>
              <a:t>10/06/2019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17EE5-994D-463C-9FDE-A56231EE8A5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56564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72EF6-4E92-4BC6-A742-6618AEFDE780}" type="datetimeFigureOut">
              <a:rPr lang="en-GB" smtClean="0"/>
              <a:t>10/06/2019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17EE5-994D-463C-9FDE-A56231EE8A5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79375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A72EF6-4E92-4BC6-A742-6618AEFDE780}" type="datetimeFigureOut">
              <a:rPr lang="en-GB" smtClean="0"/>
              <a:t>10/06/2019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017EE5-994D-463C-9FDE-A56231EE8A5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75022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google.co.uk/url?sa=i&amp;rct=j&amp;q=&amp;esrc=s&amp;frm=1&amp;source=images&amp;cd=&amp;cad=rja&amp;docid=1hoar00tZ7vnIM&amp;tbnid=XjG0NGi5lXoWxM:&amp;ved=0CAUQjRw&amp;url=http://news.bbc.co.uk/2/hi/events/local_elections_98/in_your_area/78654.stm&amp;ei=nhpEUqbrF5DLswbz6oGoCw&amp;psig=AFQjCNFL6QdjEif6hj1eZ26alan_4eYCTw&amp;ust=1380281264976164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The regulation of local politicians: </a:t>
            </a:r>
            <a:br>
              <a:rPr lang="en-GB" dirty="0"/>
            </a:br>
            <a:r>
              <a:rPr lang="en-GB" dirty="0"/>
              <a:t>a very English tale?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Paul Hoey</a:t>
            </a:r>
          </a:p>
          <a:p>
            <a:endParaRPr lang="en-GB" dirty="0"/>
          </a:p>
          <a:p>
            <a:endParaRPr lang="en-GB" dirty="0"/>
          </a:p>
        </p:txBody>
      </p:sp>
      <p:pic>
        <p:nvPicPr>
          <p:cNvPr id="5" name="il_fi" descr="http://hoeyainscough.co.uk/HoeyAinscoughAssociatesLogo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18219" y="1052736"/>
            <a:ext cx="524510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752121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Standards – a hot potato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Unpredictable</a:t>
            </a:r>
          </a:p>
          <a:p>
            <a:r>
              <a:rPr lang="en-GB" dirty="0"/>
              <a:t>Generator of headlines</a:t>
            </a:r>
          </a:p>
          <a:p>
            <a:r>
              <a:rPr lang="en-GB" dirty="0"/>
              <a:t>Contentious</a:t>
            </a:r>
          </a:p>
          <a:p>
            <a:r>
              <a:rPr lang="en-GB" dirty="0"/>
              <a:t>Issue of trust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1340768"/>
            <a:ext cx="1676400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6275" y="6005513"/>
            <a:ext cx="5249863" cy="414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176440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Some notable headlines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fontAlgn="base"/>
            <a:r>
              <a:rPr lang="en-GB" dirty="0"/>
              <a:t>County councillor allegedly groped woman at wedding and tried to take his trousers off, according to town councillor</a:t>
            </a:r>
            <a:endParaRPr lang="en-GB" b="1" dirty="0"/>
          </a:p>
          <a:p>
            <a:pPr fontAlgn="base"/>
            <a:r>
              <a:rPr lang="en-GB" b="1" dirty="0"/>
              <a:t>“What a bl***y shambles”: Councillor tells moaning residents to STFU after they criticize him for decorating Christmas tree like this</a:t>
            </a:r>
          </a:p>
          <a:p>
            <a:r>
              <a:rPr lang="en-GB" dirty="0"/>
              <a:t>Councillors block each other on social media after ‘Hatgate’ leads to mass standards complaints</a:t>
            </a:r>
          </a:p>
          <a:p>
            <a:endParaRPr lang="en-GB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6275" y="6005513"/>
            <a:ext cx="5249863" cy="414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462476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Politicians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  <a:p>
            <a:r>
              <a:rPr lang="en-GB" dirty="0"/>
              <a:t>Politics more polarised</a:t>
            </a:r>
          </a:p>
          <a:p>
            <a:r>
              <a:rPr lang="en-GB" dirty="0"/>
              <a:t>Scrutiny more constant</a:t>
            </a:r>
          </a:p>
          <a:p>
            <a:r>
              <a:rPr lang="en-GB" dirty="0"/>
              <a:t>Democratic legitimacy – accountable to electorate not to officers?</a:t>
            </a:r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6275" y="6005513"/>
            <a:ext cx="5249863" cy="414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49558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A councillor’s view of standards – I’m only accountable to my electorate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/>
              <a:t>Councillor hits out over 'frivolous and bizarre' complaint</a:t>
            </a:r>
          </a:p>
          <a:p>
            <a:r>
              <a:rPr lang="en-GB" dirty="0"/>
              <a:t>Councillor reported to standards says she's the subject of a witch hunt</a:t>
            </a:r>
            <a:endParaRPr lang="en-GB" b="1" dirty="0"/>
          </a:p>
          <a:p>
            <a:endParaRPr lang="en-GB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6275" y="6005513"/>
            <a:ext cx="5249863" cy="414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709141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Independence v politics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Independence v party discipline</a:t>
            </a:r>
          </a:p>
          <a:p>
            <a:r>
              <a:rPr lang="en-GB" dirty="0"/>
              <a:t>Consistency</a:t>
            </a:r>
          </a:p>
          <a:p>
            <a:r>
              <a:rPr lang="en-GB" dirty="0"/>
              <a:t>Public trust</a:t>
            </a:r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6275" y="6005513"/>
            <a:ext cx="5249863" cy="414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303957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Party matters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/>
              <a:t>Senior councillor suspended by Tories after “leak” allegation</a:t>
            </a:r>
          </a:p>
          <a:p>
            <a:r>
              <a:rPr lang="en-GB" b="1" dirty="0"/>
              <a:t>CONFUSED? We tackle Council leader over why councillor isn't suspended from Tory group over immigration tweets after he claimed she was</a:t>
            </a:r>
          </a:p>
          <a:p>
            <a:endParaRPr lang="en-GB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6275" y="6005513"/>
            <a:ext cx="5249863" cy="414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880656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Private capacity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Westminster harassment scandal: Calls for Conservative councillor to step down over 'inappropriate' tweet</a:t>
            </a:r>
          </a:p>
          <a:p>
            <a:r>
              <a:rPr lang="en-GB" dirty="0"/>
              <a:t>Conservative councillor, 70, reported for political incorrectness after incident with police woman</a:t>
            </a:r>
          </a:p>
          <a:p>
            <a:r>
              <a:rPr lang="en-GB" dirty="0"/>
              <a:t>Donald Trump: Councillor suspended after saying she hopes US President 'is assassinated'</a:t>
            </a:r>
            <a:endParaRPr lang="en-GB" b="1" dirty="0"/>
          </a:p>
          <a:p>
            <a:endParaRPr lang="en-GB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6275" y="6005513"/>
            <a:ext cx="5249863" cy="414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460223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Sanctions, transparency and the ballot box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Gross misconduct – council as place of work</a:t>
            </a:r>
          </a:p>
          <a:p>
            <a:r>
              <a:rPr lang="en-GB" dirty="0"/>
              <a:t>Suspension vs the ballot box</a:t>
            </a:r>
          </a:p>
          <a:p>
            <a:r>
              <a:rPr lang="en-GB" dirty="0"/>
              <a:t>Transparency – informing the public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6275" y="6005513"/>
            <a:ext cx="5249863" cy="414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868517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Sanctions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Is this Britain's worst councillor? First he uses official computer for porn, then he insults women officials - and now he is caught calling sex lines on work phone</a:t>
            </a:r>
            <a:br>
              <a:rPr lang="en-GB" dirty="0"/>
            </a:br>
            <a:br>
              <a:rPr lang="en-GB" dirty="0"/>
            </a:br>
            <a:endParaRPr lang="en-GB" dirty="0"/>
          </a:p>
        </p:txBody>
      </p:sp>
      <p:pic>
        <p:nvPicPr>
          <p:cNvPr id="4" name="il_fi" descr="http://hoeyainscough.co.uk/HoeyAinscoughAssociatesLogo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18219" y="5877272"/>
            <a:ext cx="524510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57958234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Lack of teeth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Councillor facing THIRD disciplinary hearing over "arrogant and rude" conduct</a:t>
            </a:r>
          </a:p>
          <a:p>
            <a:r>
              <a:rPr lang="en-GB" dirty="0"/>
              <a:t>UKIP councillor refuses to resign over abusive remark to fellow councillor</a:t>
            </a:r>
          </a:p>
          <a:p>
            <a:r>
              <a:rPr lang="en-GB" b="1" dirty="0"/>
              <a:t>Petition calling for councillor's resignation reaches nearly 3000 signatures</a:t>
            </a:r>
          </a:p>
          <a:p>
            <a:endParaRPr lang="en-GB" dirty="0"/>
          </a:p>
          <a:p>
            <a:endParaRPr lang="en-GB" b="1" dirty="0"/>
          </a:p>
          <a:p>
            <a:endParaRPr lang="en-GB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6275" y="6005513"/>
            <a:ext cx="5249863" cy="414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785229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Political conduct in England before 2000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Donnygate</a:t>
            </a:r>
          </a:p>
          <a:p>
            <a:r>
              <a:rPr lang="en-GB" dirty="0"/>
              <a:t>Dame Shirley</a:t>
            </a:r>
          </a:p>
          <a:p>
            <a:r>
              <a:rPr lang="en-GB" dirty="0"/>
              <a:t>Cash for Questions</a:t>
            </a:r>
          </a:p>
          <a:p>
            <a:r>
              <a:rPr lang="en-GB" dirty="0"/>
              <a:t>The Nolan Committee</a:t>
            </a:r>
          </a:p>
        </p:txBody>
      </p:sp>
      <p:pic>
        <p:nvPicPr>
          <p:cNvPr id="5" name="irc_mi" descr="http://news.bbc.co.uk/olmedia/75000/images/_78654_donnygate150.jpg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36096" y="1700808"/>
            <a:ext cx="2304256" cy="259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il_fi" descr="http://hoeyainscough.co.uk/HoeyAinscoughAssociatesLogo.pn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85218" y="6093296"/>
            <a:ext cx="524510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53475735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The cost of dealing with persistent offenders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/>
              <a:t>£110,000 spent on disciplinary investigations this year</a:t>
            </a:r>
          </a:p>
          <a:p>
            <a:r>
              <a:rPr lang="en-GB" dirty="0"/>
              <a:t>The previous year saw 27 complaints investigated at a cost of £78k compared with 17 the year before at a cost of £20k.</a:t>
            </a:r>
          </a:p>
        </p:txBody>
      </p:sp>
      <p:pic>
        <p:nvPicPr>
          <p:cNvPr id="4" name="il_fi" descr="http://hoeyainscough.co.uk/HoeyAinscoughAssociatesLogo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5949280"/>
            <a:ext cx="524510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42889371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Options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Suspension or disqualification (pre-2011)</a:t>
            </a:r>
          </a:p>
          <a:p>
            <a:r>
              <a:rPr lang="en-GB" dirty="0"/>
              <a:t>Recall</a:t>
            </a:r>
          </a:p>
          <a:p>
            <a:r>
              <a:rPr lang="en-GB" dirty="0"/>
              <a:t>Ballot box</a:t>
            </a:r>
          </a:p>
        </p:txBody>
      </p:sp>
      <p:pic>
        <p:nvPicPr>
          <p:cNvPr id="4" name="il_fi" descr="http://hoeyainscough.co.uk/HoeyAinscoughAssociatesLogo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2252" y="6165304"/>
            <a:ext cx="524510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46017702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CSPL: Some conclusions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Councils can self-regulate provided culture supportive</a:t>
            </a:r>
          </a:p>
          <a:p>
            <a:r>
              <a:rPr lang="en-GB" dirty="0"/>
              <a:t>But political parties need to help</a:t>
            </a:r>
          </a:p>
          <a:p>
            <a:r>
              <a:rPr lang="en-GB" dirty="0"/>
              <a:t>Needs to be greater clarity and some regulation of ‘private conduct’ </a:t>
            </a:r>
          </a:p>
          <a:p>
            <a:r>
              <a:rPr lang="en-GB" dirty="0"/>
              <a:t>Must be powers to suspend councillors for gross misconduct 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6275" y="6005513"/>
            <a:ext cx="5249863" cy="414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1449863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Open for discussion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  <a:p>
            <a:r>
              <a:rPr lang="en-GB" dirty="0"/>
              <a:t>Are these issues uniquely English?</a:t>
            </a:r>
          </a:p>
          <a:p>
            <a:r>
              <a:rPr lang="en-GB" dirty="0"/>
              <a:t>How do you do square the ballot box and regulatory accountability?</a:t>
            </a:r>
          </a:p>
          <a:p>
            <a:r>
              <a:rPr lang="en-GB" dirty="0"/>
              <a:t>What is the relationship between party discipline and regulatory accountability?</a:t>
            </a:r>
          </a:p>
          <a:p>
            <a:r>
              <a:rPr lang="en-GB" dirty="0"/>
              <a:t>What is balance between self-regulation and independent regulation?</a:t>
            </a:r>
          </a:p>
          <a:p>
            <a:endParaRPr lang="en-GB" dirty="0"/>
          </a:p>
          <a:p>
            <a:pPr marL="0" indent="0" algn="ctr">
              <a:buNone/>
            </a:pPr>
            <a:endParaRPr lang="en-GB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6275" y="6005513"/>
            <a:ext cx="5249863" cy="414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845273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b="1" dirty="0"/>
              <a:t>Local Government Act 2000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>
          <a:xfrm>
            <a:off x="468313" y="1268413"/>
            <a:ext cx="8229600" cy="4248150"/>
          </a:xfrm>
        </p:spPr>
        <p:txBody>
          <a:bodyPr>
            <a:normAutofit/>
          </a:bodyPr>
          <a:lstStyle/>
          <a:p>
            <a:pPr eaLnBrk="1" hangingPunct="1"/>
            <a:r>
              <a:rPr lang="en-GB" dirty="0"/>
              <a:t>National code of conduct for members</a:t>
            </a:r>
          </a:p>
          <a:p>
            <a:pPr eaLnBrk="1" hangingPunct="1"/>
            <a:r>
              <a:rPr lang="en-GB" dirty="0"/>
              <a:t>Statutory rules and regulations</a:t>
            </a:r>
          </a:p>
          <a:p>
            <a:pPr eaLnBrk="1" hangingPunct="1"/>
            <a:r>
              <a:rPr lang="en-GB" dirty="0"/>
              <a:t>National regulation</a:t>
            </a:r>
          </a:p>
          <a:p>
            <a:pPr lvl="1" eaLnBrk="1" hangingPunct="1"/>
            <a:r>
              <a:rPr lang="en-GB" dirty="0"/>
              <a:t>Standards Board for England</a:t>
            </a:r>
          </a:p>
          <a:p>
            <a:pPr lvl="2"/>
            <a:r>
              <a:rPr lang="en-GB" dirty="0"/>
              <a:t>Guidance</a:t>
            </a:r>
          </a:p>
          <a:p>
            <a:pPr lvl="2"/>
            <a:r>
              <a:rPr lang="en-GB" dirty="0"/>
              <a:t>Investigated serious cases</a:t>
            </a:r>
          </a:p>
          <a:p>
            <a:pPr lvl="1" eaLnBrk="1" hangingPunct="1"/>
            <a:r>
              <a:rPr lang="en-GB" dirty="0"/>
              <a:t>First Tier Tribunal </a:t>
            </a:r>
          </a:p>
          <a:p>
            <a:pPr lvl="2"/>
            <a:r>
              <a:rPr lang="en-GB" dirty="0"/>
              <a:t>Sanctions up to 5 years ban from public office</a:t>
            </a:r>
          </a:p>
          <a:p>
            <a:pPr lvl="1" eaLnBrk="1" hangingPunct="1"/>
            <a:endParaRPr lang="en-GB" dirty="0"/>
          </a:p>
        </p:txBody>
      </p:sp>
      <p:pic>
        <p:nvPicPr>
          <p:cNvPr id="4" name="il_fi" descr="http://hoeyainscough.co.uk/HoeyAinscoughAssociatesLogo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6021288"/>
            <a:ext cx="524510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989776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b="1" dirty="0"/>
              <a:t>Local Government Act 2000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457200" y="1412875"/>
            <a:ext cx="6346825" cy="4248150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GB" dirty="0"/>
              <a:t>Local regulation</a:t>
            </a:r>
          </a:p>
          <a:p>
            <a:pPr lvl="1" eaLnBrk="1" hangingPunct="1"/>
            <a:r>
              <a:rPr lang="en-GB" dirty="0"/>
              <a:t>Standards Committee</a:t>
            </a:r>
          </a:p>
          <a:p>
            <a:pPr lvl="2"/>
            <a:r>
              <a:rPr lang="en-GB" dirty="0"/>
              <a:t>independent chair &amp; members incl parish members</a:t>
            </a:r>
          </a:p>
          <a:p>
            <a:pPr lvl="2"/>
            <a:r>
              <a:rPr lang="en-GB" dirty="0"/>
              <a:t>received complaints</a:t>
            </a:r>
          </a:p>
          <a:p>
            <a:pPr lvl="2"/>
            <a:r>
              <a:rPr lang="en-GB" dirty="0"/>
              <a:t>filter process</a:t>
            </a:r>
          </a:p>
          <a:p>
            <a:pPr lvl="1" eaLnBrk="1" hangingPunct="1"/>
            <a:r>
              <a:rPr lang="en-GB" dirty="0"/>
              <a:t>local investigation</a:t>
            </a:r>
          </a:p>
          <a:p>
            <a:pPr lvl="1" eaLnBrk="1" hangingPunct="1"/>
            <a:r>
              <a:rPr lang="en-GB" dirty="0"/>
              <a:t>local hearing</a:t>
            </a:r>
          </a:p>
          <a:p>
            <a:pPr lvl="1" eaLnBrk="1" hangingPunct="1"/>
            <a:r>
              <a:rPr lang="en-GB" dirty="0"/>
              <a:t>could suspend for up to 6 months</a:t>
            </a:r>
          </a:p>
          <a:p>
            <a:pPr lvl="1" eaLnBrk="1" hangingPunct="1"/>
            <a:endParaRPr lang="en-GB" dirty="0"/>
          </a:p>
        </p:txBody>
      </p:sp>
      <p:pic>
        <p:nvPicPr>
          <p:cNvPr id="4" name="il_fi" descr="http://hoeyainscough.co.uk/HoeyAinscoughAssociatesLogo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6641" y="6021288"/>
            <a:ext cx="524510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1110744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were the issues?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Regulation of politicians – to whom do they report?</a:t>
            </a:r>
          </a:p>
          <a:p>
            <a:r>
              <a:rPr lang="en-GB" dirty="0"/>
              <a:t>Vexatious, trivial and politically-motivated complaints</a:t>
            </a:r>
          </a:p>
          <a:p>
            <a:r>
              <a:rPr lang="en-GB" dirty="0"/>
              <a:t>Independence v politics</a:t>
            </a:r>
          </a:p>
          <a:p>
            <a:r>
              <a:rPr lang="en-GB" dirty="0"/>
              <a:t>Sanctions – the  ballot box and transparency</a:t>
            </a:r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6275" y="6005513"/>
            <a:ext cx="5249863" cy="414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2722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b="1" dirty="0"/>
              <a:t>Localism Act 2011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eaLnBrk="1" hangingPunct="1">
              <a:buFont typeface="Arial" charset="0"/>
              <a:buNone/>
              <a:defRPr/>
            </a:pPr>
            <a:endParaRPr lang="en-GB" dirty="0"/>
          </a:p>
          <a:p>
            <a:pPr eaLnBrk="1" hangingPunct="1">
              <a:defRPr/>
            </a:pPr>
            <a:r>
              <a:rPr lang="en-GB" dirty="0"/>
              <a:t>Duty to promote and maintain high standards</a:t>
            </a:r>
          </a:p>
          <a:p>
            <a:pPr eaLnBrk="1" hangingPunct="1">
              <a:defRPr/>
            </a:pPr>
            <a:r>
              <a:rPr lang="en-GB" dirty="0"/>
              <a:t>Local code </a:t>
            </a:r>
          </a:p>
          <a:p>
            <a:pPr eaLnBrk="1" hangingPunct="1">
              <a:defRPr/>
            </a:pPr>
            <a:r>
              <a:rPr lang="en-GB" dirty="0"/>
              <a:t>Local arrangements to handle complaints</a:t>
            </a:r>
          </a:p>
          <a:p>
            <a:pPr eaLnBrk="1" hangingPunct="1">
              <a:defRPr/>
            </a:pPr>
            <a:r>
              <a:rPr lang="en-GB" dirty="0"/>
              <a:t>An Independent Person to be consulted</a:t>
            </a:r>
          </a:p>
          <a:p>
            <a:pPr eaLnBrk="1" hangingPunct="1">
              <a:defRPr/>
            </a:pPr>
            <a:r>
              <a:rPr lang="en-GB" dirty="0"/>
              <a:t>Criminal offence for non-registration and non-declaration but no suspension</a:t>
            </a:r>
          </a:p>
          <a:p>
            <a:pPr eaLnBrk="1" hangingPunct="1">
              <a:defRPr/>
            </a:pPr>
            <a:endParaRPr lang="en-GB" dirty="0"/>
          </a:p>
        </p:txBody>
      </p:sp>
      <p:pic>
        <p:nvPicPr>
          <p:cNvPr id="4" name="il_fi" descr="http://hoeyainscough.co.uk/HoeyAinscoughAssociatesLogo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9712" y="6093296"/>
            <a:ext cx="524510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6771048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So has a localised system cured the problems?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Committee on Standards in Public Life – a watching brief</a:t>
            </a:r>
          </a:p>
          <a:p>
            <a:r>
              <a:rPr lang="en-GB" dirty="0"/>
              <a:t>Review in 2018, report published in 2019</a:t>
            </a:r>
          </a:p>
          <a:p>
            <a:r>
              <a:rPr lang="en-GB" dirty="0"/>
              <a:t>What lessons can we learn? </a:t>
            </a:r>
          </a:p>
        </p:txBody>
      </p:sp>
      <p:pic>
        <p:nvPicPr>
          <p:cNvPr id="4" name="il_fi" descr="http://hoeyainscough.co.uk/HoeyAinscoughAssociatesLogo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9712" y="6165304"/>
            <a:ext cx="524510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3255163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What about the rest of the UK?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Arrangements still centralised in Scotland, Wales and Northern Ireland</a:t>
            </a:r>
          </a:p>
          <a:p>
            <a:r>
              <a:rPr lang="en-GB" dirty="0"/>
              <a:t>Are English politicians unique in their view of regulation?</a:t>
            </a:r>
          </a:p>
          <a:p>
            <a:r>
              <a:rPr lang="en-GB" dirty="0"/>
              <a:t>Or do they just shout loudest? </a:t>
            </a:r>
          </a:p>
        </p:txBody>
      </p:sp>
      <p:pic>
        <p:nvPicPr>
          <p:cNvPr id="4" name="il_fi" descr="http://hoeyainscough.co.uk/HoeyAinscoughAssociatesLogo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9712" y="6165304"/>
            <a:ext cx="524510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1815183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Same issues: different problems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 English like deregulation</a:t>
            </a:r>
          </a:p>
          <a:p>
            <a:r>
              <a:rPr lang="en-GB" dirty="0"/>
              <a:t>But that’s because ‘we are good and respect fair play’</a:t>
            </a:r>
          </a:p>
          <a:p>
            <a:r>
              <a:rPr lang="en-GB" dirty="0"/>
              <a:t>But we know there are rotten apples and bad eggs</a:t>
            </a:r>
          </a:p>
          <a:p>
            <a:r>
              <a:rPr lang="en-GB" dirty="0"/>
              <a:t>So we want them to be regulated not us</a:t>
            </a:r>
          </a:p>
          <a:p>
            <a:r>
              <a:rPr lang="en-GB" dirty="0"/>
              <a:t>So it’s not the framework it’s the tools and culture that make the difference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6275" y="6005513"/>
            <a:ext cx="5249863" cy="414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849561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712</Words>
  <Application>Microsoft Office PowerPoint</Application>
  <PresentationFormat>On-screen Show (4:3)</PresentationFormat>
  <Paragraphs>111</Paragraphs>
  <Slides>23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6" baseType="lpstr">
      <vt:lpstr>Arial</vt:lpstr>
      <vt:lpstr>Calibri</vt:lpstr>
      <vt:lpstr>Office Theme</vt:lpstr>
      <vt:lpstr>The regulation of local politicians:  a very English tale? </vt:lpstr>
      <vt:lpstr>Political conduct in England before 2000</vt:lpstr>
      <vt:lpstr>Local Government Act 2000</vt:lpstr>
      <vt:lpstr>Local Government Act 2000</vt:lpstr>
      <vt:lpstr>What were the issues?</vt:lpstr>
      <vt:lpstr>Localism Act 2011</vt:lpstr>
      <vt:lpstr>So has a localised system cured the problems?</vt:lpstr>
      <vt:lpstr>What about the rest of the UK?</vt:lpstr>
      <vt:lpstr>Same issues: different problems</vt:lpstr>
      <vt:lpstr>Standards – a hot potato</vt:lpstr>
      <vt:lpstr>Some notable headlines</vt:lpstr>
      <vt:lpstr>Politicians</vt:lpstr>
      <vt:lpstr>A councillor’s view of standards – I’m only accountable to my electorate</vt:lpstr>
      <vt:lpstr>Independence v politics</vt:lpstr>
      <vt:lpstr>Party matters</vt:lpstr>
      <vt:lpstr>Private capacity </vt:lpstr>
      <vt:lpstr>Sanctions, transparency and the ballot box</vt:lpstr>
      <vt:lpstr>Sanctions</vt:lpstr>
      <vt:lpstr>Lack of teeth</vt:lpstr>
      <vt:lpstr>The cost of dealing with persistent offenders</vt:lpstr>
      <vt:lpstr>Options</vt:lpstr>
      <vt:lpstr>CSPL: Some conclusions</vt:lpstr>
      <vt:lpstr>Open for discussion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regulation of local politicians:  a very English tale?</dc:title>
  <dc:creator>Paul</dc:creator>
  <cp:lastModifiedBy>Denice Cox</cp:lastModifiedBy>
  <cp:revision>8</cp:revision>
  <cp:lastPrinted>2019-05-21T15:49:54Z</cp:lastPrinted>
  <dcterms:created xsi:type="dcterms:W3CDTF">2019-05-13T13:16:23Z</dcterms:created>
  <dcterms:modified xsi:type="dcterms:W3CDTF">2019-06-10T15:42:48Z</dcterms:modified>
</cp:coreProperties>
</file>