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5" r:id="rId14"/>
    <p:sldId id="274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howGuides="1"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2" t="33126" r="5279" b="23598"/>
          <a:stretch/>
        </p:blipFill>
        <p:spPr bwMode="auto">
          <a:xfrm>
            <a:off x="179512" y="1555050"/>
            <a:ext cx="8681459" cy="5145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8862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6" t="4286" r="3095" b="84421"/>
          <a:stretch/>
        </p:blipFill>
        <p:spPr>
          <a:xfrm>
            <a:off x="6997566" y="293914"/>
            <a:ext cx="1863405" cy="7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1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34444" r="2977" b="5873"/>
          <a:stretch/>
        </p:blipFill>
        <p:spPr>
          <a:xfrm>
            <a:off x="240625" y="1916832"/>
            <a:ext cx="8800660" cy="4618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886200" cy="1874639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6" t="18572" r="6145" b="77777"/>
          <a:stretch/>
        </p:blipFill>
        <p:spPr>
          <a:xfrm>
            <a:off x="5758543" y="1273629"/>
            <a:ext cx="2823597" cy="2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1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55972" r="2925" b="2852"/>
          <a:stretch/>
        </p:blipFill>
        <p:spPr bwMode="auto">
          <a:xfrm>
            <a:off x="323528" y="1916832"/>
            <a:ext cx="8700492" cy="4760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886200" cy="1874639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6" t="18572" r="6145" b="77777"/>
          <a:stretch/>
        </p:blipFill>
        <p:spPr>
          <a:xfrm>
            <a:off x="5758543" y="1273629"/>
            <a:ext cx="2823597" cy="2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43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" t="55972" r="3178" b="2495"/>
          <a:stretch/>
        </p:blipFill>
        <p:spPr bwMode="auto">
          <a:xfrm>
            <a:off x="251520" y="1772816"/>
            <a:ext cx="8772500" cy="48706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886200" cy="1874639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6" t="18572" r="6145" b="77777"/>
          <a:stretch/>
        </p:blipFill>
        <p:spPr>
          <a:xfrm>
            <a:off x="5758543" y="1273629"/>
            <a:ext cx="2823597" cy="2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31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" t="55792" r="2925" b="2496"/>
          <a:stretch/>
        </p:blipFill>
        <p:spPr bwMode="auto">
          <a:xfrm>
            <a:off x="323528" y="1844824"/>
            <a:ext cx="8613626" cy="4817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3886200" cy="1874639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6" t="18572" r="6145" b="77777"/>
          <a:stretch/>
        </p:blipFill>
        <p:spPr>
          <a:xfrm>
            <a:off x="5758543" y="1273629"/>
            <a:ext cx="2823597" cy="25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9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F7900"/>
              </a:buClr>
              <a:defRPr sz="3000"/>
            </a:lvl1pPr>
            <a:lvl2pPr marL="742950" indent="-285750">
              <a:buClr>
                <a:srgbClr val="FF7900"/>
              </a:buClr>
              <a:buFont typeface="Arial" panose="020B0604020202020204" pitchFamily="34" charset="0"/>
              <a:buChar char="•"/>
              <a:defRPr sz="2600"/>
            </a:lvl2pPr>
            <a:lvl3pPr>
              <a:buClr>
                <a:srgbClr val="FF7900"/>
              </a:buClr>
              <a:defRPr sz="2200"/>
            </a:lvl3pPr>
            <a:lvl4pPr marL="1600200" indent="-228600">
              <a:buClr>
                <a:srgbClr val="FF7900"/>
              </a:buClr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FF7900"/>
              </a:buClr>
              <a:buFont typeface="Arial" panose="020B0604020202020204" pitchFamily="34" charset="0"/>
              <a:buChar char="•"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6" t="4286" r="3095" b="84421"/>
          <a:stretch/>
        </p:blipFill>
        <p:spPr>
          <a:xfrm>
            <a:off x="6997566" y="293914"/>
            <a:ext cx="1863405" cy="7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5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7900"/>
              </a:buClr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7900"/>
              </a:buClr>
              <a:buFont typeface="Arial" panose="020B0604020202020204" pitchFamily="34" charset="0"/>
              <a:buChar char="•"/>
              <a:defRPr lang="en-US" sz="2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7900"/>
              </a:buClr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7900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7900"/>
              </a:buClr>
              <a:buFont typeface="Arial" panose="020B0604020202020204" pitchFamily="34" charset="0"/>
              <a:buChar char="•"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7900"/>
              </a:buClr>
              <a:buFont typeface="Arial" panose="020B0604020202020204" pitchFamily="34" charset="0"/>
              <a:buChar char="•"/>
              <a:defRPr lang="en-US" sz="30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7900"/>
              </a:buClr>
              <a:buFont typeface="Arial" panose="020B0604020202020204" pitchFamily="34" charset="0"/>
              <a:buChar char="•"/>
              <a:defRPr lang="en-US" sz="2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7900"/>
              </a:buClr>
              <a:buFont typeface="Arial" panose="020B0604020202020204" pitchFamily="34" charset="0"/>
              <a:buChar char="•"/>
              <a:defRPr lang="en-US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7900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7900"/>
              </a:buClr>
              <a:buFont typeface="Arial" panose="020B0604020202020204" pitchFamily="34" charset="0"/>
              <a:buChar char="•"/>
              <a:defRPr lang="en-GB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6" t="4286" r="3095" b="84421"/>
          <a:stretch/>
        </p:blipFill>
        <p:spPr>
          <a:xfrm>
            <a:off x="6997566" y="293914"/>
            <a:ext cx="1863405" cy="7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62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99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31840" y="1350094"/>
            <a:ext cx="5544616" cy="566738"/>
          </a:xfrm>
        </p:spPr>
        <p:txBody>
          <a:bodyPr anchor="t">
            <a:normAutofit/>
          </a:bodyPr>
          <a:lstStyle>
            <a:lvl1pPr algn="l">
              <a:defRPr sz="16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insert presenter’s profile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340768"/>
            <a:ext cx="2160240" cy="201622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5536" y="3416226"/>
            <a:ext cx="2160240" cy="804862"/>
          </a:xfrm>
        </p:spPr>
        <p:txBody>
          <a:bodyPr>
            <a:normAutofit/>
          </a:bodyPr>
          <a:lstStyle>
            <a:lvl1pPr marL="0" indent="0">
              <a:buNone/>
              <a:defRPr sz="1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insert name, title and contact details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27"/>
          <a:stretch/>
        </p:blipFill>
        <p:spPr>
          <a:xfrm>
            <a:off x="0" y="4397828"/>
            <a:ext cx="9144000" cy="246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6" t="4286" r="3095" b="84421"/>
          <a:stretch/>
        </p:blipFill>
        <p:spPr>
          <a:xfrm>
            <a:off x="6997566" y="293914"/>
            <a:ext cx="1863405" cy="774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t="93810" r="6071" b="5524"/>
          <a:stretch/>
        </p:blipFill>
        <p:spPr>
          <a:xfrm>
            <a:off x="381000" y="6433456"/>
            <a:ext cx="8207829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6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58" r:id="rId3"/>
    <p:sldLayoutId id="2147483659" r:id="rId4"/>
    <p:sldLayoutId id="2147483660" r:id="rId5"/>
    <p:sldLayoutId id="2147483650" r:id="rId6"/>
    <p:sldLayoutId id="2147483652" r:id="rId7"/>
    <p:sldLayoutId id="2147483655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7900"/>
        </a:buClr>
        <a:buFont typeface="Arial" panose="020B0604020202020204" pitchFamily="34" charset="0"/>
        <a:buChar char="•"/>
        <a:defRPr lang="en-US" sz="30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7900"/>
        </a:buClr>
        <a:buFont typeface="Arial" panose="020B0604020202020204" pitchFamily="34" charset="0"/>
        <a:buChar char="•"/>
        <a:defRPr lang="en-US" sz="26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7900"/>
        </a:buClr>
        <a:buFont typeface="Arial" panose="020B0604020202020204" pitchFamily="34" charset="0"/>
        <a:buChar char="•"/>
        <a:defRPr lang="en-US" sz="22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7900"/>
        </a:buClr>
        <a:buFont typeface="Arial" panose="020B0604020202020204" pitchFamily="34" charset="0"/>
        <a:buChar char="•"/>
        <a:defRPr lang="en-US" sz="180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7900"/>
        </a:buClr>
        <a:buFont typeface="Arial" panose="020B0604020202020204" pitchFamily="34" charset="0"/>
        <a:buChar char="•"/>
        <a:defRPr lang="en-GB" sz="1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6264696" cy="2592288"/>
          </a:xfrm>
        </p:spPr>
        <p:txBody>
          <a:bodyPr>
            <a:normAutofit fontScale="90000"/>
          </a:bodyPr>
          <a:lstStyle/>
          <a:p>
            <a:r>
              <a:rPr lang="en-GB" dirty="0"/>
              <a:t>Constitutional change in an international context but from a Scottish perspective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Lynda Towers</a:t>
            </a:r>
            <a:br>
              <a:rPr lang="en-GB" dirty="0"/>
            </a:br>
            <a:r>
              <a:rPr lang="en-GB" dirty="0"/>
              <a:t>Director of Public Law</a:t>
            </a:r>
          </a:p>
        </p:txBody>
      </p:sp>
    </p:spTree>
    <p:extLst>
      <p:ext uri="{BB962C8B-B14F-4D97-AF65-F5344CB8AC3E}">
        <p14:creationId xmlns:p14="http://schemas.microsoft.com/office/powerpoint/2010/main" val="1533036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Cases with a kilt….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Donoghue  v Stevenson- snails and ginger beer</a:t>
            </a:r>
          </a:p>
          <a:p>
            <a:r>
              <a:rPr lang="en-GB" dirty="0" err="1"/>
              <a:t>Axa</a:t>
            </a:r>
            <a:r>
              <a:rPr lang="en-GB" dirty="0"/>
              <a:t> Insurance v Lord Advocate – all the devolved administrations</a:t>
            </a:r>
          </a:p>
          <a:p>
            <a:r>
              <a:rPr lang="en-GB" dirty="0"/>
              <a:t>Scotch Whisky </a:t>
            </a:r>
            <a:r>
              <a:rPr lang="en-GB" dirty="0" err="1"/>
              <a:t>Assoc</a:t>
            </a:r>
            <a:r>
              <a:rPr lang="en-GB" dirty="0"/>
              <a:t> v Lord Advocate – minimum pricing</a:t>
            </a:r>
          </a:p>
          <a:p>
            <a:r>
              <a:rPr lang="en-GB" dirty="0"/>
              <a:t>Christian Institute v Lord Advocate- use of data</a:t>
            </a:r>
          </a:p>
          <a:p>
            <a:r>
              <a:rPr lang="en-GB" dirty="0"/>
              <a:t>Miller v S of S for Exiting the EU – Sewel Convention</a:t>
            </a:r>
          </a:p>
          <a:p>
            <a:r>
              <a:rPr lang="en-GB" dirty="0"/>
              <a:t>Wightman v S of S for Exiting the EU – Art 50</a:t>
            </a:r>
          </a:p>
          <a:p>
            <a:r>
              <a:rPr lang="en-GB" dirty="0"/>
              <a:t>UK Withdrawal from the European Union (Legal Continuity) (Scotland) Bill - 2018</a:t>
            </a:r>
          </a:p>
        </p:txBody>
      </p:sp>
      <p:pic>
        <p:nvPicPr>
          <p:cNvPr id="5" name="Content Placeholder 5" descr="\\users\s004032$\My Pictures\supreme-court-external-view-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585" y="2518598"/>
            <a:ext cx="4035829" cy="2689167"/>
          </a:xfrm>
        </p:spPr>
      </p:pic>
    </p:spTree>
    <p:extLst>
      <p:ext uri="{BB962C8B-B14F-4D97-AF65-F5344CB8AC3E}">
        <p14:creationId xmlns:p14="http://schemas.microsoft.com/office/powerpoint/2010/main" val="2115191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to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Scottish Parliament changes</a:t>
            </a:r>
          </a:p>
          <a:p>
            <a:pPr lvl="1"/>
            <a:r>
              <a:rPr lang="en-GB" dirty="0"/>
              <a:t>More civic voices</a:t>
            </a:r>
          </a:p>
          <a:p>
            <a:r>
              <a:rPr lang="en-GB" dirty="0"/>
              <a:t>Brexit?</a:t>
            </a:r>
          </a:p>
          <a:p>
            <a:pPr lvl="1"/>
            <a:r>
              <a:rPr lang="en-GB" dirty="0"/>
              <a:t>Union secure?</a:t>
            </a:r>
          </a:p>
          <a:p>
            <a:pPr lvl="1"/>
            <a:r>
              <a:rPr lang="en-GB" dirty="0"/>
              <a:t>ECHR secure?</a:t>
            </a:r>
          </a:p>
          <a:p>
            <a:pPr lvl="1"/>
            <a:r>
              <a:rPr lang="en-GB" dirty="0"/>
              <a:t>UK regulation - agriculture</a:t>
            </a:r>
          </a:p>
          <a:p>
            <a:r>
              <a:rPr lang="en-GB" dirty="0"/>
              <a:t>Indy Ref 2?</a:t>
            </a:r>
          </a:p>
          <a:p>
            <a:pPr lvl="1"/>
            <a:r>
              <a:rPr lang="en-GB" dirty="0"/>
              <a:t>Local services</a:t>
            </a:r>
          </a:p>
          <a:p>
            <a:pPr lvl="1"/>
            <a:r>
              <a:rPr lang="en-GB" dirty="0"/>
              <a:t>Currency</a:t>
            </a:r>
          </a:p>
          <a:p>
            <a:r>
              <a:rPr lang="en-GB" dirty="0"/>
              <a:t>EFTA?</a:t>
            </a:r>
          </a:p>
          <a:p>
            <a:r>
              <a:rPr lang="en-GB" dirty="0"/>
              <a:t>Artic Strategy</a:t>
            </a:r>
          </a:p>
          <a:p>
            <a:r>
              <a:rPr lang="en-GB" dirty="0"/>
              <a:t>International strategy –Scottish Development International/ other offices</a:t>
            </a:r>
          </a:p>
          <a:p>
            <a:r>
              <a:rPr lang="en-GB" dirty="0" err="1"/>
              <a:t>GlobalScots</a:t>
            </a:r>
            <a:r>
              <a:rPr lang="en-GB" dirty="0"/>
              <a:t> - diaspora</a:t>
            </a:r>
          </a:p>
          <a:p>
            <a:endParaRPr lang="en-GB" dirty="0"/>
          </a:p>
        </p:txBody>
      </p:sp>
      <p:pic>
        <p:nvPicPr>
          <p:cNvPr id="2050" name="Picture 2" descr="\\morton-fraser.com\Profiles\FldrRedirect1\lt6\My Documents\My Pictures\EU flag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2"/>
            <a:ext cx="1932892" cy="3077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morton-fraser.com\Profiles\FldrRedirect1\lt6\My Documents\My Pictures\SCD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53136"/>
            <a:ext cx="3939856" cy="114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882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060575"/>
            <a:ext cx="4214812" cy="2820988"/>
          </a:xfrm>
        </p:spPr>
      </p:pic>
      <p:pic>
        <p:nvPicPr>
          <p:cNvPr id="19459" name="Content Placeholder 2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55688" y="3730625"/>
            <a:ext cx="3084512" cy="2312988"/>
          </a:xfrm>
        </p:spPr>
      </p:pic>
      <p:pic>
        <p:nvPicPr>
          <p:cNvPr id="19460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49275"/>
            <a:ext cx="38703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98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“Probably the best small country in the world….”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Challenges for the UK relationships</a:t>
            </a:r>
          </a:p>
          <a:p>
            <a:r>
              <a:rPr lang="en-GB" dirty="0"/>
              <a:t>Oil and Gas</a:t>
            </a:r>
          </a:p>
          <a:p>
            <a:r>
              <a:rPr lang="en-GB" dirty="0"/>
              <a:t>Talent/Skills</a:t>
            </a:r>
          </a:p>
          <a:p>
            <a:r>
              <a:rPr lang="en-GB" dirty="0"/>
              <a:t>Immigration</a:t>
            </a:r>
          </a:p>
          <a:p>
            <a:r>
              <a:rPr lang="en-GB" dirty="0"/>
              <a:t>EU membership</a:t>
            </a:r>
          </a:p>
          <a:p>
            <a:r>
              <a:rPr lang="en-GB" dirty="0"/>
              <a:t>Fishing/Agriculture</a:t>
            </a:r>
          </a:p>
          <a:p>
            <a:r>
              <a:rPr lang="en-GB" dirty="0"/>
              <a:t>Tourism</a:t>
            </a:r>
          </a:p>
          <a:p>
            <a:r>
              <a:rPr lang="en-GB"/>
              <a:t>Climate Change</a:t>
            </a:r>
            <a:endParaRPr lang="en-GB" dirty="0"/>
          </a:p>
          <a:p>
            <a:r>
              <a:rPr lang="en-GB" dirty="0"/>
              <a:t>Maritime strengths</a:t>
            </a:r>
          </a:p>
        </p:txBody>
      </p:sp>
      <p:pic>
        <p:nvPicPr>
          <p:cNvPr id="4098" name="Picture 2" descr="\\morton-fraser.com\Profiles\FldrRedirect1\lt6\My Documents\My Pictures\Highland co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2736304" cy="182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morton-fraser.com\Profiles\FldrRedirect1\lt6\My Documents\My Pictures\Skye brid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12976"/>
            <a:ext cx="2448272" cy="148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\\morton-fraser.com\Profiles\FldrRedirect1\lt6\My Documents\My Pictures\Beamer Roc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43789"/>
            <a:ext cx="2664296" cy="159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25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morton-fraser.com\Profiles\FldrRedirect1\lt6\My Documents\My Pictures\Proverb pla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188" y="731838"/>
            <a:ext cx="3602037" cy="539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038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morton-fraser.com\Profiles\FldrRedirect1\lt6\My Documents\My Pictures\Misty Highland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6960431" cy="464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287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132138" y="1349375"/>
            <a:ext cx="5543550" cy="566738"/>
          </a:xfrm>
        </p:spPr>
        <p:txBody>
          <a:bodyPr/>
          <a:lstStyle/>
          <a:p>
            <a:pPr eaLnBrk="1" hangingPunct="1"/>
            <a:endParaRPr lang="en-GB" altLang="en-US" sz="1800">
              <a:latin typeface="Arial" charset="0"/>
              <a:cs typeface="Arial" charset="0"/>
            </a:endParaRPr>
          </a:p>
        </p:txBody>
      </p:sp>
      <p:sp>
        <p:nvSpPr>
          <p:cNvPr id="174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95288" y="3416300"/>
            <a:ext cx="2160587" cy="804863"/>
          </a:xfrm>
        </p:spPr>
        <p:txBody>
          <a:bodyPr/>
          <a:lstStyle/>
          <a:p>
            <a:pPr eaLnBrk="1" hangingPunct="1"/>
            <a:r>
              <a:rPr lang="en-GB" altLang="en-US" sz="1600">
                <a:latin typeface="Arial" charset="0"/>
                <a:cs typeface="Arial" charset="0"/>
              </a:rPr>
              <a:t>Lynda Towers</a:t>
            </a:r>
            <a:br>
              <a:rPr lang="en-GB" altLang="en-US" sz="1600">
                <a:latin typeface="Arial" charset="0"/>
                <a:cs typeface="Arial" charset="0"/>
              </a:rPr>
            </a:br>
            <a:r>
              <a:rPr lang="en-GB" altLang="en-US" sz="1600">
                <a:latin typeface="Arial" charset="0"/>
                <a:cs typeface="Arial" charset="0"/>
              </a:rPr>
              <a:t>Director of Public Law</a:t>
            </a:r>
          </a:p>
        </p:txBody>
      </p:sp>
      <p:pic>
        <p:nvPicPr>
          <p:cNvPr id="17412" name="Picture 5" descr="\\morton-fraser.com\Profiles\FldrRedirect1\lt6\My Documents\My Pictures\LyndaTrowers colour 00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5" b="18895"/>
          <a:stretch>
            <a:fillRect/>
          </a:stretch>
        </p:blipFill>
        <p:spPr>
          <a:xfrm>
            <a:off x="395288" y="1341438"/>
            <a:ext cx="2160587" cy="2016125"/>
          </a:xfrm>
          <a:noFill/>
        </p:spPr>
      </p:pic>
    </p:spTree>
    <p:extLst>
      <p:ext uri="{BB962C8B-B14F-4D97-AF65-F5344CB8AC3E}">
        <p14:creationId xmlns:p14="http://schemas.microsoft.com/office/powerpoint/2010/main" val="278886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Scottish History…</a:t>
            </a:r>
          </a:p>
        </p:txBody>
      </p:sp>
      <p:pic>
        <p:nvPicPr>
          <p:cNvPr id="5" name="Picture 6" descr="Garden Lobby and Queensberry Hous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002" y="1600200"/>
            <a:ext cx="3010996" cy="4525963"/>
          </a:xfrm>
          <a:noFill/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GB" sz="3200" dirty="0"/>
              <a:t>Scots law and culture</a:t>
            </a:r>
          </a:p>
          <a:p>
            <a:pPr>
              <a:defRPr/>
            </a:pPr>
            <a:r>
              <a:rPr lang="en-GB" sz="3200" dirty="0"/>
              <a:t>Union of the Crowns 1603</a:t>
            </a:r>
          </a:p>
          <a:p>
            <a:pPr>
              <a:defRPr/>
            </a:pPr>
            <a:r>
              <a:rPr lang="en-GB" sz="3200" dirty="0"/>
              <a:t>Act of Union 1707</a:t>
            </a:r>
          </a:p>
          <a:p>
            <a:pPr>
              <a:defRPr/>
            </a:pPr>
            <a:r>
              <a:rPr lang="en-GB" sz="3200" dirty="0"/>
              <a:t>Jacobite Rebellions 1715 and 1745</a:t>
            </a:r>
          </a:p>
          <a:p>
            <a:pPr>
              <a:defRPr/>
            </a:pPr>
            <a:r>
              <a:rPr lang="en-GB" sz="3200" dirty="0"/>
              <a:t>20</a:t>
            </a:r>
            <a:r>
              <a:rPr lang="en-GB" sz="3200" baseline="30000" dirty="0"/>
              <a:t>th</a:t>
            </a:r>
            <a:r>
              <a:rPr lang="en-GB" sz="3200" dirty="0"/>
              <a:t> Century Rise of nationalism </a:t>
            </a:r>
          </a:p>
          <a:p>
            <a:pPr>
              <a:defRPr/>
            </a:pPr>
            <a:r>
              <a:rPr lang="en-GB" sz="3200" dirty="0"/>
              <a:t>First Devolution Referendum 1979</a:t>
            </a:r>
          </a:p>
          <a:p>
            <a:pPr>
              <a:defRPr/>
            </a:pPr>
            <a:r>
              <a:rPr lang="en-GB" sz="3200" dirty="0"/>
              <a:t>Second Devolution Referendum 1997</a:t>
            </a:r>
          </a:p>
          <a:p>
            <a:pPr>
              <a:defRPr/>
            </a:pPr>
            <a:r>
              <a:rPr lang="en-GB" sz="3200" dirty="0"/>
              <a:t>Scottish Independence Referendum 2014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914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388" cy="1143000"/>
          </a:xfrm>
        </p:spPr>
        <p:txBody>
          <a:bodyPr/>
          <a:lstStyle/>
          <a:p>
            <a:r>
              <a:rPr lang="en-GB" altLang="en-US">
                <a:latin typeface="Arial" charset="0"/>
                <a:cs typeface="Arial" charset="0"/>
              </a:rPr>
              <a:t>“There shall be a Scottish 		Parliament”</a:t>
            </a:r>
          </a:p>
        </p:txBody>
      </p:sp>
      <p:pic>
        <p:nvPicPr>
          <p:cNvPr id="12291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2147440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388" cy="1143000"/>
          </a:xfrm>
        </p:spPr>
        <p:txBody>
          <a:bodyPr/>
          <a:lstStyle/>
          <a:p>
            <a:r>
              <a:rPr lang="en-GB" altLang="en-US" dirty="0">
                <a:latin typeface="Arial" charset="0"/>
                <a:cs typeface="Arial" charset="0"/>
              </a:rPr>
              <a:t>Devolution is a process and not an event….</a:t>
            </a:r>
          </a:p>
        </p:txBody>
      </p:sp>
      <p:pic>
        <p:nvPicPr>
          <p:cNvPr id="133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68438"/>
            <a:ext cx="3956050" cy="2627312"/>
          </a:xfrm>
        </p:spPr>
      </p:pic>
      <p:pic>
        <p:nvPicPr>
          <p:cNvPr id="1026" name="Picture 2" descr="\\morton-fraser.com\Profiles\FldrRedirect1\lt6\My Documents\My Pictures\MROPublicEntrance20050202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512" y="3284984"/>
            <a:ext cx="4203887" cy="27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549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388" cy="1143000"/>
          </a:xfrm>
        </p:spPr>
        <p:txBody>
          <a:bodyPr/>
          <a:lstStyle/>
          <a:p>
            <a:r>
              <a:rPr lang="en-GB" altLang="en-US">
                <a:latin typeface="Arial" charset="0"/>
                <a:cs typeface="Arial" charset="0"/>
              </a:rPr>
              <a:t>The Scotland Act 1998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GB" sz="2400" dirty="0"/>
              <a:t>Functions which are not reserved are devolved</a:t>
            </a:r>
          </a:p>
          <a:p>
            <a:pPr>
              <a:defRPr/>
            </a:pPr>
            <a:r>
              <a:rPr lang="en-GB" sz="2400" dirty="0"/>
              <a:t>Initially different in Wales</a:t>
            </a:r>
          </a:p>
          <a:p>
            <a:pPr>
              <a:defRPr/>
            </a:pPr>
            <a:r>
              <a:rPr lang="en-GB" sz="2400" dirty="0"/>
              <a:t>Very few challenges to legislation</a:t>
            </a:r>
          </a:p>
          <a:p>
            <a:pPr>
              <a:defRPr/>
            </a:pPr>
            <a:r>
              <a:rPr lang="en-GB" sz="2400" dirty="0"/>
              <a:t>Main challenges under European Convention on Human Rights</a:t>
            </a:r>
          </a:p>
          <a:p>
            <a:pPr>
              <a:defRPr/>
            </a:pPr>
            <a:r>
              <a:rPr lang="en-GB" sz="2400" dirty="0"/>
              <a:t>Westminster still the sovereign parliament</a:t>
            </a:r>
          </a:p>
          <a:p>
            <a:pPr>
              <a:defRPr/>
            </a:pPr>
            <a:r>
              <a:rPr lang="en-GB" sz="2400" dirty="0"/>
              <a:t>Powers are transferring- sort of…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GB" sz="2400" dirty="0"/>
          </a:p>
          <a:p>
            <a:pPr>
              <a:defRPr/>
            </a:pPr>
            <a:endParaRPr lang="en-GB" sz="2400" dirty="0"/>
          </a:p>
        </p:txBody>
      </p:sp>
      <p:pic>
        <p:nvPicPr>
          <p:cNvPr id="14340" name="Content Placeholder 4" descr="\\users\s004032$\My Pictures\scotland ac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6625" y="1557338"/>
            <a:ext cx="3184525" cy="4464050"/>
          </a:xfrm>
        </p:spPr>
      </p:pic>
    </p:spTree>
    <p:extLst>
      <p:ext uri="{BB962C8B-B14F-4D97-AF65-F5344CB8AC3E}">
        <p14:creationId xmlns:p14="http://schemas.microsoft.com/office/powerpoint/2010/main" val="342665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388" cy="1143000"/>
          </a:xfrm>
        </p:spPr>
        <p:txBody>
          <a:bodyPr/>
          <a:lstStyle/>
          <a:p>
            <a:r>
              <a:rPr lang="en-GB" altLang="en-US">
                <a:latin typeface="Arial" charset="0"/>
                <a:cs typeface="Arial" charset="0"/>
              </a:rPr>
              <a:t>Modern History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sz="half" idx="2"/>
          </p:nvPr>
        </p:nvSpPr>
        <p:spPr>
          <a:xfrm>
            <a:off x="4427538" y="1125538"/>
            <a:ext cx="4038600" cy="4525962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</a:pPr>
            <a:r>
              <a:rPr lang="en-GB" altLang="en-US" sz="2000">
                <a:latin typeface="Arial" charset="0"/>
                <a:cs typeface="Arial" charset="0"/>
              </a:rPr>
              <a:t>12</a:t>
            </a:r>
            <a:r>
              <a:rPr lang="en-GB" altLang="en-US" sz="2000" baseline="30000">
                <a:latin typeface="Arial" charset="0"/>
                <a:cs typeface="Arial" charset="0"/>
              </a:rPr>
              <a:t>th</a:t>
            </a:r>
            <a:r>
              <a:rPr lang="en-GB" altLang="en-US" sz="2000">
                <a:latin typeface="Arial" charset="0"/>
                <a:cs typeface="Arial" charset="0"/>
              </a:rPr>
              <a:t> May 1999- Winnie Ewing MSP</a:t>
            </a:r>
          </a:p>
          <a:p>
            <a:pPr marL="0" indent="0">
              <a:buFontTx/>
              <a:buNone/>
            </a:pPr>
            <a:r>
              <a:rPr lang="en-GB" altLang="en-US" sz="2000">
                <a:latin typeface="Arial" charset="0"/>
                <a:cs typeface="Arial" charset="0"/>
              </a:rPr>
              <a:t>“The Scottish Parliament adjourned on the 25</a:t>
            </a:r>
            <a:r>
              <a:rPr lang="en-GB" altLang="en-US" sz="2000" baseline="30000">
                <a:latin typeface="Arial" charset="0"/>
                <a:cs typeface="Arial" charset="0"/>
              </a:rPr>
              <a:t>th</a:t>
            </a:r>
            <a:r>
              <a:rPr lang="en-GB" altLang="en-US" sz="2000">
                <a:latin typeface="Arial" charset="0"/>
                <a:cs typeface="Arial" charset="0"/>
              </a:rPr>
              <a:t> day of March 1707, is reconvened.”</a:t>
            </a:r>
          </a:p>
          <a:p>
            <a:pPr marL="0" indent="0">
              <a:buFontTx/>
              <a:buNone/>
            </a:pPr>
            <a:endParaRPr lang="en-GB" altLang="en-US" sz="200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r>
              <a:rPr lang="en-GB" altLang="en-US" sz="2000">
                <a:latin typeface="Arial" charset="0"/>
                <a:cs typeface="Arial" charset="0"/>
              </a:rPr>
              <a:t>Scotland Act 1998 s 28</a:t>
            </a:r>
          </a:p>
          <a:p>
            <a:pPr marL="0" indent="0">
              <a:buFontTx/>
              <a:buNone/>
            </a:pPr>
            <a:r>
              <a:rPr lang="en-GB" altLang="en-US" sz="2000">
                <a:latin typeface="Arial" charset="0"/>
                <a:cs typeface="Arial" charset="0"/>
              </a:rPr>
              <a:t>“(1)Subject to section 29, the Parliament may make laws, to be known as Acts of the Scottish Parliament.</a:t>
            </a:r>
          </a:p>
          <a:p>
            <a:pPr marL="0" indent="0">
              <a:buFontTx/>
              <a:buNone/>
            </a:pPr>
            <a:r>
              <a:rPr lang="en-GB" altLang="en-US" sz="2000">
                <a:latin typeface="Arial" charset="0"/>
                <a:cs typeface="Arial" charset="0"/>
              </a:rPr>
              <a:t>………</a:t>
            </a:r>
          </a:p>
          <a:p>
            <a:pPr marL="0" indent="0">
              <a:buFontTx/>
              <a:buNone/>
            </a:pPr>
            <a:r>
              <a:rPr lang="en-GB" altLang="en-US" sz="2000">
                <a:latin typeface="Arial" charset="0"/>
                <a:cs typeface="Arial" charset="0"/>
              </a:rPr>
              <a:t>(7)This section does not affect the power of the Parliament of the United Kingdom to make laws for Scotland.”</a:t>
            </a:r>
          </a:p>
        </p:txBody>
      </p:sp>
      <p:pic>
        <p:nvPicPr>
          <p:cNvPr id="15364" name="Picture 2" descr="\\users\s004032$\My Pictures\Winnie E. 12 May 19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773238"/>
            <a:ext cx="2955925" cy="4479925"/>
          </a:xfrm>
        </p:spPr>
      </p:pic>
    </p:spTree>
    <p:extLst>
      <p:ext uri="{BB962C8B-B14F-4D97-AF65-F5344CB8AC3E}">
        <p14:creationId xmlns:p14="http://schemas.microsoft.com/office/powerpoint/2010/main" val="1470850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early years….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340768"/>
            <a:ext cx="4028256" cy="4785395"/>
          </a:xfrm>
        </p:spPr>
        <p:txBody>
          <a:bodyPr>
            <a:noAutofit/>
          </a:bodyPr>
          <a:lstStyle/>
          <a:p>
            <a:r>
              <a:rPr lang="en-GB" sz="1800" dirty="0"/>
              <a:t>Donald Dewar’s death in 2000</a:t>
            </a:r>
          </a:p>
          <a:p>
            <a:r>
              <a:rPr lang="en-GB" sz="1800" dirty="0"/>
              <a:t>Henry McLeish resignation in 2001</a:t>
            </a:r>
          </a:p>
          <a:p>
            <a:r>
              <a:rPr lang="en-GB" sz="1800" dirty="0"/>
              <a:t>The building…</a:t>
            </a:r>
          </a:p>
          <a:p>
            <a:r>
              <a:rPr lang="en-GB" sz="1800" dirty="0"/>
              <a:t>Falling beams…</a:t>
            </a:r>
          </a:p>
          <a:p>
            <a:r>
              <a:rPr lang="en-GB" sz="1800"/>
              <a:t>Taxi expenses </a:t>
            </a:r>
            <a:r>
              <a:rPr lang="en-GB" sz="1800" dirty="0"/>
              <a:t>scandal</a:t>
            </a:r>
          </a:p>
          <a:p>
            <a:r>
              <a:rPr lang="en-GB" sz="1800" dirty="0"/>
              <a:t>Coalition Government</a:t>
            </a:r>
          </a:p>
          <a:p>
            <a:r>
              <a:rPr lang="en-GB" sz="1800" dirty="0"/>
              <a:t>Legislation “factory”</a:t>
            </a:r>
          </a:p>
          <a:p>
            <a:r>
              <a:rPr lang="en-GB" sz="1800" dirty="0"/>
              <a:t>The first ASP</a:t>
            </a:r>
          </a:p>
          <a:p>
            <a:r>
              <a:rPr lang="en-GB" sz="1800" dirty="0"/>
              <a:t>Few legal challenges –ECHR</a:t>
            </a:r>
          </a:p>
          <a:p>
            <a:r>
              <a:rPr lang="en-GB" sz="1800" dirty="0"/>
              <a:t>Close relations with UK administrators </a:t>
            </a:r>
          </a:p>
          <a:p>
            <a:r>
              <a:rPr lang="en-GB" sz="1800" dirty="0"/>
              <a:t>Most of Scotland’s Councils the same political colour but some nationalist inroads</a:t>
            </a:r>
          </a:p>
          <a:p>
            <a:pPr marL="0" indent="0">
              <a:buNone/>
            </a:pPr>
            <a:r>
              <a:rPr lang="en-GB" sz="1800" dirty="0"/>
              <a:t>    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1788" y="1601565"/>
            <a:ext cx="3011424" cy="4523232"/>
          </a:xfrm>
        </p:spPr>
      </p:pic>
    </p:spTree>
    <p:extLst>
      <p:ext uri="{BB962C8B-B14F-4D97-AF65-F5344CB8AC3E}">
        <p14:creationId xmlns:p14="http://schemas.microsoft.com/office/powerpoint/2010/main" val="3161242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years (</a:t>
            </a:r>
            <a:r>
              <a:rPr lang="en-GB" dirty="0" err="1"/>
              <a:t>contd</a:t>
            </a:r>
            <a:r>
              <a:rPr lang="en-GB" dirty="0"/>
              <a:t>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/>
              <a:t>We saw ourselves as a nation and as forward thinking/socially radical</a:t>
            </a:r>
          </a:p>
          <a:p>
            <a:r>
              <a:rPr lang="en-GB" sz="2400" dirty="0"/>
              <a:t>Great expectations of the Parliament and our </a:t>
            </a:r>
            <a:r>
              <a:rPr lang="en-GB" sz="2400" dirty="0" err="1"/>
              <a:t>MSPs</a:t>
            </a:r>
            <a:endParaRPr lang="en-GB" sz="2400" dirty="0"/>
          </a:p>
          <a:p>
            <a:r>
              <a:rPr lang="en-GB" sz="2400" dirty="0"/>
              <a:t>Who were we? - Tartan Week, EU role, Outreach in Embassies</a:t>
            </a:r>
          </a:p>
          <a:p>
            <a:r>
              <a:rPr lang="en-GB" sz="2400" dirty="0"/>
              <a:t>Scandinavian social rights approach</a:t>
            </a:r>
          </a:p>
          <a:p>
            <a:r>
              <a:rPr lang="en-GB" sz="2400" dirty="0"/>
              <a:t>Open Parliament</a:t>
            </a:r>
          </a:p>
          <a:p>
            <a:pPr lvl="1"/>
            <a:r>
              <a:rPr lang="en-GB" sz="2000" dirty="0"/>
              <a:t>Committees</a:t>
            </a:r>
          </a:p>
          <a:p>
            <a:pPr lvl="1"/>
            <a:r>
              <a:rPr lang="en-GB" sz="2000" dirty="0"/>
              <a:t>Petitions</a:t>
            </a:r>
          </a:p>
          <a:p>
            <a:pPr lvl="1"/>
            <a:r>
              <a:rPr lang="en-GB" sz="2000" dirty="0"/>
              <a:t>Events/Festival of Politics</a:t>
            </a:r>
          </a:p>
          <a:p>
            <a:pPr lvl="1"/>
            <a:r>
              <a:rPr lang="en-GB" sz="2000" dirty="0"/>
              <a:t>Education centre/outreach</a:t>
            </a:r>
          </a:p>
          <a:p>
            <a:pPr lvl="1"/>
            <a:r>
              <a:rPr lang="en-GB" sz="2000" dirty="0"/>
              <a:t>Tours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dirty="0"/>
          </a:p>
        </p:txBody>
      </p:sp>
      <p:pic>
        <p:nvPicPr>
          <p:cNvPr id="2050" name="Picture 2" descr="\\morton-fraser.com\Profiles\FldrRedirect1\lt6\My Documents\My Pictures\MROGardenLobby20100913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5573"/>
            <a:ext cx="4038600" cy="269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821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Radical Scotland?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484784"/>
            <a:ext cx="4038600" cy="4785395"/>
          </a:xfrm>
        </p:spPr>
        <p:txBody>
          <a:bodyPr>
            <a:normAutofit fontScale="55000" lnSpcReduction="20000"/>
          </a:bodyPr>
          <a:lstStyle/>
          <a:p>
            <a:r>
              <a:rPr lang="en-GB" dirty="0"/>
              <a:t>Smoking ban</a:t>
            </a:r>
          </a:p>
          <a:p>
            <a:r>
              <a:rPr lang="en-GB" dirty="0"/>
              <a:t>Votes for 16/17 year olds</a:t>
            </a:r>
          </a:p>
          <a:p>
            <a:r>
              <a:rPr lang="en-GB" dirty="0"/>
              <a:t>Free prescription charges</a:t>
            </a:r>
          </a:p>
          <a:p>
            <a:r>
              <a:rPr lang="en-GB" dirty="0"/>
              <a:t>Free personal care</a:t>
            </a:r>
          </a:p>
          <a:p>
            <a:r>
              <a:rPr lang="en-GB" dirty="0"/>
              <a:t>Minimum pricing of alcohol</a:t>
            </a:r>
          </a:p>
          <a:p>
            <a:r>
              <a:rPr lang="en-GB" dirty="0"/>
              <a:t>Independence Ref</a:t>
            </a:r>
          </a:p>
          <a:p>
            <a:r>
              <a:rPr lang="en-GB" dirty="0"/>
              <a:t>Community Engagement</a:t>
            </a:r>
          </a:p>
          <a:p>
            <a:r>
              <a:rPr lang="en-GB" dirty="0"/>
              <a:t>Land Reform</a:t>
            </a:r>
          </a:p>
          <a:p>
            <a:r>
              <a:rPr lang="en-GB" dirty="0"/>
              <a:t>Police Scotland/Scottish Fire Service</a:t>
            </a:r>
          </a:p>
          <a:p>
            <a:r>
              <a:rPr lang="en-GB" dirty="0"/>
              <a:t>Circus animals/fur farms</a:t>
            </a:r>
          </a:p>
          <a:p>
            <a:r>
              <a:rPr lang="en-GB" dirty="0"/>
              <a:t>Approach to knife/gang crime looking abroad for inspiration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Too much focus on Indyref 2 and not enough on the basics?</a:t>
            </a:r>
          </a:p>
          <a:p>
            <a:r>
              <a:rPr lang="en-GB" dirty="0"/>
              <a:t>Social security</a:t>
            </a:r>
          </a:p>
          <a:p>
            <a:r>
              <a:rPr lang="en-GB" dirty="0"/>
              <a:t>Tax</a:t>
            </a:r>
          </a:p>
        </p:txBody>
      </p:sp>
      <p:pic>
        <p:nvPicPr>
          <p:cNvPr id="1026" name="Picture 2" descr="\\morton-fraser.com\Profiles\FldrRedirect1\lt6\My Documents\My Pictures\Cmmtt Room 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21215"/>
            <a:ext cx="4038600" cy="268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026119"/>
      </p:ext>
    </p:extLst>
  </p:cSld>
  <p:clrMapOvr>
    <a:masterClrMapping/>
  </p:clrMapOvr>
</p:sld>
</file>

<file path=ppt/theme/theme1.xml><?xml version="1.0" encoding="utf-8"?>
<a:theme xmlns:a="http://schemas.openxmlformats.org/drawingml/2006/main" name="PS slides for Lyn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 slides for Lynda</Template>
  <TotalTime>421</TotalTime>
  <Words>514</Words>
  <Application>Microsoft Office PowerPoint</Application>
  <PresentationFormat>On-screen Show (4:3)</PresentationFormat>
  <Paragraphs>101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PS slides for Lynda</vt:lpstr>
      <vt:lpstr>Constitutional change in an international context but from a Scottish perspective   Lynda Towers Director of Public Law</vt:lpstr>
      <vt:lpstr>Scottish History…</vt:lpstr>
      <vt:lpstr>“There shall be a Scottish   Parliament”</vt:lpstr>
      <vt:lpstr>Devolution is a process and not an event….</vt:lpstr>
      <vt:lpstr>The Scotland Act 1998</vt:lpstr>
      <vt:lpstr>Modern History</vt:lpstr>
      <vt:lpstr>The early years….</vt:lpstr>
      <vt:lpstr>Early years (contd)</vt:lpstr>
      <vt:lpstr>Radical Scotland?</vt:lpstr>
      <vt:lpstr>Cases with a kilt….</vt:lpstr>
      <vt:lpstr>Where to now?</vt:lpstr>
      <vt:lpstr>PowerPoint Presentation</vt:lpstr>
      <vt:lpstr>“Probably the best small country in the world….”</vt:lpstr>
      <vt:lpstr>PowerPoint Presentation</vt:lpstr>
      <vt:lpstr>PowerPoint Presentation</vt:lpstr>
      <vt:lpstr>PowerPoint Presentation</vt:lpstr>
    </vt:vector>
  </TitlesOfParts>
  <Manager/>
  <Company>Morton Fraser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Lynda Towers</dc:title>
  <dc:subject/>
  <dc:creator>Lynda Towers</dc:creator>
  <cp:keywords/>
  <dc:description/>
  <cp:lastModifiedBy>Denice Cox</cp:lastModifiedBy>
  <cp:revision>27</cp:revision>
  <dcterms:created xsi:type="dcterms:W3CDTF">2019-05-13T09:47:13Z</dcterms:created>
  <dcterms:modified xsi:type="dcterms:W3CDTF">2019-06-10T15:42:24Z</dcterms:modified>
  <cp:category/>
</cp:coreProperties>
</file>