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20" r:id="rId2"/>
    <p:sldMasterId id="2147483770" r:id="rId3"/>
    <p:sldMasterId id="2147483782" r:id="rId4"/>
  </p:sldMasterIdLst>
  <p:notesMasterIdLst>
    <p:notesMasterId r:id="rId35"/>
  </p:notesMasterIdLst>
  <p:sldIdLst>
    <p:sldId id="256" r:id="rId5"/>
    <p:sldId id="500" r:id="rId6"/>
    <p:sldId id="491" r:id="rId7"/>
    <p:sldId id="321" r:id="rId8"/>
    <p:sldId id="488" r:id="rId9"/>
    <p:sldId id="455" r:id="rId10"/>
    <p:sldId id="466" r:id="rId11"/>
    <p:sldId id="467" r:id="rId12"/>
    <p:sldId id="468" r:id="rId13"/>
    <p:sldId id="470" r:id="rId14"/>
    <p:sldId id="463" r:id="rId15"/>
    <p:sldId id="464" r:id="rId16"/>
    <p:sldId id="420" r:id="rId17"/>
    <p:sldId id="355" r:id="rId18"/>
    <p:sldId id="521" r:id="rId19"/>
    <p:sldId id="513" r:id="rId20"/>
    <p:sldId id="472" r:id="rId21"/>
    <p:sldId id="473" r:id="rId22"/>
    <p:sldId id="474" r:id="rId23"/>
    <p:sldId id="357" r:id="rId24"/>
    <p:sldId id="518" r:id="rId25"/>
    <p:sldId id="475" r:id="rId26"/>
    <p:sldId id="356" r:id="rId27"/>
    <p:sldId id="346" r:id="rId28"/>
    <p:sldId id="504" r:id="rId29"/>
    <p:sldId id="676" r:id="rId30"/>
    <p:sldId id="351" r:id="rId31"/>
    <p:sldId id="505" r:id="rId32"/>
    <p:sldId id="459" r:id="rId33"/>
    <p:sldId id="750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FF3333"/>
    <a:srgbClr val="CC00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29"/>
    <p:restoredTop sz="91258" autoAdjust="0"/>
  </p:normalViewPr>
  <p:slideViewPr>
    <p:cSldViewPr snapToGrid="0" snapToObjects="1">
      <p:cViewPr varScale="1">
        <p:scale>
          <a:sx n="82" d="100"/>
          <a:sy n="82" d="100"/>
        </p:scale>
        <p:origin x="136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6E3010-8D80-694A-A3AF-77CAC3828FD1}" type="doc">
      <dgm:prSet loTypeId="urn:microsoft.com/office/officeart/2005/8/layout/cycle8" loCatId="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FC0D558-5FB6-B14C-BEA7-4CDEDD959757}">
      <dgm:prSet custT="1"/>
      <dgm:spPr/>
      <dgm:t>
        <a:bodyPr/>
        <a:lstStyle/>
        <a:p>
          <a:pPr rtl="0"/>
          <a:r>
            <a:rPr lang="en-US" sz="3200" b="1" dirty="0"/>
            <a:t>Inclusion and diversity</a:t>
          </a:r>
        </a:p>
      </dgm:t>
    </dgm:pt>
    <dgm:pt modelId="{508A8D7C-DDF3-1145-8FE6-CE44714E07A2}" type="parTrans" cxnId="{C7863BBE-2283-5543-8190-A9AA83F58921}">
      <dgm:prSet/>
      <dgm:spPr/>
      <dgm:t>
        <a:bodyPr/>
        <a:lstStyle/>
        <a:p>
          <a:endParaRPr lang="en-US"/>
        </a:p>
      </dgm:t>
    </dgm:pt>
    <dgm:pt modelId="{ED3C20A2-11F9-9B46-B47A-C6B87BDB1D1E}" type="sibTrans" cxnId="{C7863BBE-2283-5543-8190-A9AA83F58921}">
      <dgm:prSet/>
      <dgm:spPr/>
      <dgm:t>
        <a:bodyPr/>
        <a:lstStyle/>
        <a:p>
          <a:endParaRPr lang="en-US"/>
        </a:p>
      </dgm:t>
    </dgm:pt>
    <dgm:pt modelId="{EC29D82F-24C1-384A-AC84-A8F48A7F79E2}">
      <dgm:prSet custT="1"/>
      <dgm:spPr/>
      <dgm:t>
        <a:bodyPr/>
        <a:lstStyle/>
        <a:p>
          <a:pPr rtl="0"/>
          <a:r>
            <a:rPr lang="en-US" sz="3200" b="1" dirty="0"/>
            <a:t>Quality of dialogue and deliberation</a:t>
          </a:r>
        </a:p>
      </dgm:t>
    </dgm:pt>
    <dgm:pt modelId="{F9927994-FFD0-9044-BDE8-D9193553E304}" type="parTrans" cxnId="{0A9B33E4-9798-EB44-AE1C-ED2FAFD28E0B}">
      <dgm:prSet/>
      <dgm:spPr/>
      <dgm:t>
        <a:bodyPr/>
        <a:lstStyle/>
        <a:p>
          <a:endParaRPr lang="en-US"/>
        </a:p>
      </dgm:t>
    </dgm:pt>
    <dgm:pt modelId="{59AAB9C4-139B-2C40-A321-42B22B9FFCDC}" type="sibTrans" cxnId="{0A9B33E4-9798-EB44-AE1C-ED2FAFD28E0B}">
      <dgm:prSet/>
      <dgm:spPr/>
      <dgm:t>
        <a:bodyPr/>
        <a:lstStyle/>
        <a:p>
          <a:endParaRPr lang="en-US"/>
        </a:p>
      </dgm:t>
    </dgm:pt>
    <dgm:pt modelId="{C72143AA-6CDA-1041-A1B2-5886A0BB1AFD}">
      <dgm:prSet custT="1"/>
      <dgm:spPr/>
      <dgm:t>
        <a:bodyPr/>
        <a:lstStyle/>
        <a:p>
          <a:pPr rtl="0"/>
          <a:r>
            <a:rPr lang="en-US" sz="3200" b="1" dirty="0"/>
            <a:t>Impact</a:t>
          </a:r>
          <a:endParaRPr lang="en-US" sz="2400" dirty="0"/>
        </a:p>
      </dgm:t>
    </dgm:pt>
    <dgm:pt modelId="{9077E99A-4144-6946-AFC4-5BD141AEAEC8}" type="parTrans" cxnId="{89AE7F72-DDEA-BB4F-AE7D-008079D8AC7F}">
      <dgm:prSet/>
      <dgm:spPr/>
      <dgm:t>
        <a:bodyPr/>
        <a:lstStyle/>
        <a:p>
          <a:endParaRPr lang="en-US"/>
        </a:p>
      </dgm:t>
    </dgm:pt>
    <dgm:pt modelId="{B9FBAE19-CA2A-C644-B5DE-B4D3F0DEC5CC}" type="sibTrans" cxnId="{89AE7F72-DDEA-BB4F-AE7D-008079D8AC7F}">
      <dgm:prSet/>
      <dgm:spPr/>
      <dgm:t>
        <a:bodyPr/>
        <a:lstStyle/>
        <a:p>
          <a:endParaRPr lang="en-US"/>
        </a:p>
      </dgm:t>
    </dgm:pt>
    <dgm:pt modelId="{71A16679-83EF-CF44-8C7E-89AFBDFF74DE}" type="pres">
      <dgm:prSet presAssocID="{326E3010-8D80-694A-A3AF-77CAC3828FD1}" presName="compositeShape" presStyleCnt="0">
        <dgm:presLayoutVars>
          <dgm:chMax val="7"/>
          <dgm:dir/>
          <dgm:resizeHandles val="exact"/>
        </dgm:presLayoutVars>
      </dgm:prSet>
      <dgm:spPr/>
    </dgm:pt>
    <dgm:pt modelId="{BBA54026-51F3-EE4A-8857-5D22F260F311}" type="pres">
      <dgm:prSet presAssocID="{326E3010-8D80-694A-A3AF-77CAC3828FD1}" presName="wedge1" presStyleLbl="node1" presStyleIdx="0" presStyleCnt="3"/>
      <dgm:spPr/>
    </dgm:pt>
    <dgm:pt modelId="{11A25B20-DC3A-E64C-B0F2-D5D998FBB43F}" type="pres">
      <dgm:prSet presAssocID="{326E3010-8D80-694A-A3AF-77CAC3828FD1}" presName="dummy1a" presStyleCnt="0"/>
      <dgm:spPr/>
    </dgm:pt>
    <dgm:pt modelId="{CCF3C7A7-24C9-4C40-A8B9-C6B0DCDDF462}" type="pres">
      <dgm:prSet presAssocID="{326E3010-8D80-694A-A3AF-77CAC3828FD1}" presName="dummy1b" presStyleCnt="0"/>
      <dgm:spPr/>
    </dgm:pt>
    <dgm:pt modelId="{BDF225DE-B0B5-B544-813D-9B7C93FF4D17}" type="pres">
      <dgm:prSet presAssocID="{326E3010-8D80-694A-A3AF-77CAC3828FD1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9F75E0D9-F5F0-1448-B62C-7D0AC7DE3820}" type="pres">
      <dgm:prSet presAssocID="{326E3010-8D80-694A-A3AF-77CAC3828FD1}" presName="wedge2" presStyleLbl="node1" presStyleIdx="1" presStyleCnt="3"/>
      <dgm:spPr/>
    </dgm:pt>
    <dgm:pt modelId="{D6AB9DE1-3ED4-5F41-8856-0F19D1E880FA}" type="pres">
      <dgm:prSet presAssocID="{326E3010-8D80-694A-A3AF-77CAC3828FD1}" presName="dummy2a" presStyleCnt="0"/>
      <dgm:spPr/>
    </dgm:pt>
    <dgm:pt modelId="{EAC2133C-2227-0549-92B1-EEEEC5D94616}" type="pres">
      <dgm:prSet presAssocID="{326E3010-8D80-694A-A3AF-77CAC3828FD1}" presName="dummy2b" presStyleCnt="0"/>
      <dgm:spPr/>
    </dgm:pt>
    <dgm:pt modelId="{3842764F-165B-6B45-A33C-1FBC5371439D}" type="pres">
      <dgm:prSet presAssocID="{326E3010-8D80-694A-A3AF-77CAC3828FD1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626F9078-8ADE-D245-9F9A-76A636C11307}" type="pres">
      <dgm:prSet presAssocID="{326E3010-8D80-694A-A3AF-77CAC3828FD1}" presName="wedge3" presStyleLbl="node1" presStyleIdx="2" presStyleCnt="3"/>
      <dgm:spPr/>
    </dgm:pt>
    <dgm:pt modelId="{5439870C-2D8F-A641-968C-73078E5358CE}" type="pres">
      <dgm:prSet presAssocID="{326E3010-8D80-694A-A3AF-77CAC3828FD1}" presName="dummy3a" presStyleCnt="0"/>
      <dgm:spPr/>
    </dgm:pt>
    <dgm:pt modelId="{FC9FA8C9-94DE-D649-97D3-47B0FE533449}" type="pres">
      <dgm:prSet presAssocID="{326E3010-8D80-694A-A3AF-77CAC3828FD1}" presName="dummy3b" presStyleCnt="0"/>
      <dgm:spPr/>
    </dgm:pt>
    <dgm:pt modelId="{41371D15-4FA9-8545-9135-B973DE3351C0}" type="pres">
      <dgm:prSet presAssocID="{326E3010-8D80-694A-A3AF-77CAC3828FD1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C7C738B8-0F16-524D-A766-6D355CE3B041}" type="pres">
      <dgm:prSet presAssocID="{ED3C20A2-11F9-9B46-B47A-C6B87BDB1D1E}" presName="arrowWedge1" presStyleLbl="fgSibTrans2D1" presStyleIdx="0" presStyleCnt="3"/>
      <dgm:spPr/>
    </dgm:pt>
    <dgm:pt modelId="{B26E4117-CAFB-6043-B1F3-E179F270F74D}" type="pres">
      <dgm:prSet presAssocID="{59AAB9C4-139B-2C40-A321-42B22B9FFCDC}" presName="arrowWedge2" presStyleLbl="fgSibTrans2D1" presStyleIdx="1" presStyleCnt="3"/>
      <dgm:spPr/>
    </dgm:pt>
    <dgm:pt modelId="{3CE10651-95CF-1C4B-8BF3-BA1920F5682C}" type="pres">
      <dgm:prSet presAssocID="{B9FBAE19-CA2A-C644-B5DE-B4D3F0DEC5CC}" presName="arrowWedge3" presStyleLbl="fgSibTrans2D1" presStyleIdx="2" presStyleCnt="3"/>
      <dgm:spPr/>
    </dgm:pt>
  </dgm:ptLst>
  <dgm:cxnLst>
    <dgm:cxn modelId="{4852960F-3F47-48B7-804F-6EDF2CE500C7}" type="presOf" srcId="{C72143AA-6CDA-1041-A1B2-5886A0BB1AFD}" destId="{41371D15-4FA9-8545-9135-B973DE3351C0}" srcOrd="1" destOrd="0" presId="urn:microsoft.com/office/officeart/2005/8/layout/cycle8"/>
    <dgm:cxn modelId="{9C5E8B32-4AE1-4E14-AF7C-E8BFB7E5A32A}" type="presOf" srcId="{AFC0D558-5FB6-B14C-BEA7-4CDEDD959757}" destId="{BDF225DE-B0B5-B544-813D-9B7C93FF4D17}" srcOrd="1" destOrd="0" presId="urn:microsoft.com/office/officeart/2005/8/layout/cycle8"/>
    <dgm:cxn modelId="{6097FC71-3E93-4892-AEB0-61135D785A88}" type="presOf" srcId="{EC29D82F-24C1-384A-AC84-A8F48A7F79E2}" destId="{3842764F-165B-6B45-A33C-1FBC5371439D}" srcOrd="1" destOrd="0" presId="urn:microsoft.com/office/officeart/2005/8/layout/cycle8"/>
    <dgm:cxn modelId="{89AE7F72-DDEA-BB4F-AE7D-008079D8AC7F}" srcId="{326E3010-8D80-694A-A3AF-77CAC3828FD1}" destId="{C72143AA-6CDA-1041-A1B2-5886A0BB1AFD}" srcOrd="2" destOrd="0" parTransId="{9077E99A-4144-6946-AFC4-5BD141AEAEC8}" sibTransId="{B9FBAE19-CA2A-C644-B5DE-B4D3F0DEC5CC}"/>
    <dgm:cxn modelId="{4F6B5954-2525-44E5-9B04-17E07C9BD4F5}" type="presOf" srcId="{AFC0D558-5FB6-B14C-BEA7-4CDEDD959757}" destId="{BBA54026-51F3-EE4A-8857-5D22F260F311}" srcOrd="0" destOrd="0" presId="urn:microsoft.com/office/officeart/2005/8/layout/cycle8"/>
    <dgm:cxn modelId="{C7863BBE-2283-5543-8190-A9AA83F58921}" srcId="{326E3010-8D80-694A-A3AF-77CAC3828FD1}" destId="{AFC0D558-5FB6-B14C-BEA7-4CDEDD959757}" srcOrd="0" destOrd="0" parTransId="{508A8D7C-DDF3-1145-8FE6-CE44714E07A2}" sibTransId="{ED3C20A2-11F9-9B46-B47A-C6B87BDB1D1E}"/>
    <dgm:cxn modelId="{5B1643DB-D944-4B9A-8360-578C5382AE55}" type="presOf" srcId="{326E3010-8D80-694A-A3AF-77CAC3828FD1}" destId="{71A16679-83EF-CF44-8C7E-89AFBDFF74DE}" srcOrd="0" destOrd="0" presId="urn:microsoft.com/office/officeart/2005/8/layout/cycle8"/>
    <dgm:cxn modelId="{0A9B33E4-9798-EB44-AE1C-ED2FAFD28E0B}" srcId="{326E3010-8D80-694A-A3AF-77CAC3828FD1}" destId="{EC29D82F-24C1-384A-AC84-A8F48A7F79E2}" srcOrd="1" destOrd="0" parTransId="{F9927994-FFD0-9044-BDE8-D9193553E304}" sibTransId="{59AAB9C4-139B-2C40-A321-42B22B9FFCDC}"/>
    <dgm:cxn modelId="{F733DEEE-9E36-4310-BEFD-01ABF1112159}" type="presOf" srcId="{C72143AA-6CDA-1041-A1B2-5886A0BB1AFD}" destId="{626F9078-8ADE-D245-9F9A-76A636C11307}" srcOrd="0" destOrd="0" presId="urn:microsoft.com/office/officeart/2005/8/layout/cycle8"/>
    <dgm:cxn modelId="{D7006CFA-1FDD-49DF-94F6-4473C9CEAFF5}" type="presOf" srcId="{EC29D82F-24C1-384A-AC84-A8F48A7F79E2}" destId="{9F75E0D9-F5F0-1448-B62C-7D0AC7DE3820}" srcOrd="0" destOrd="0" presId="urn:microsoft.com/office/officeart/2005/8/layout/cycle8"/>
    <dgm:cxn modelId="{D2314D4D-9EF7-443C-A02C-AD6B1BE40F79}" type="presParOf" srcId="{71A16679-83EF-CF44-8C7E-89AFBDFF74DE}" destId="{BBA54026-51F3-EE4A-8857-5D22F260F311}" srcOrd="0" destOrd="0" presId="urn:microsoft.com/office/officeart/2005/8/layout/cycle8"/>
    <dgm:cxn modelId="{3FDFF1EE-A508-4E83-9404-824A8EFD26EB}" type="presParOf" srcId="{71A16679-83EF-CF44-8C7E-89AFBDFF74DE}" destId="{11A25B20-DC3A-E64C-B0F2-D5D998FBB43F}" srcOrd="1" destOrd="0" presId="urn:microsoft.com/office/officeart/2005/8/layout/cycle8"/>
    <dgm:cxn modelId="{5AE5ABAB-34B6-4E81-8F51-3D471BDA602F}" type="presParOf" srcId="{71A16679-83EF-CF44-8C7E-89AFBDFF74DE}" destId="{CCF3C7A7-24C9-4C40-A8B9-C6B0DCDDF462}" srcOrd="2" destOrd="0" presId="urn:microsoft.com/office/officeart/2005/8/layout/cycle8"/>
    <dgm:cxn modelId="{9275AF75-6C83-4F2F-A6B7-2E5CBEFA3155}" type="presParOf" srcId="{71A16679-83EF-CF44-8C7E-89AFBDFF74DE}" destId="{BDF225DE-B0B5-B544-813D-9B7C93FF4D17}" srcOrd="3" destOrd="0" presId="urn:microsoft.com/office/officeart/2005/8/layout/cycle8"/>
    <dgm:cxn modelId="{35AF2E01-869E-4852-9245-92D9E7ACEEC9}" type="presParOf" srcId="{71A16679-83EF-CF44-8C7E-89AFBDFF74DE}" destId="{9F75E0D9-F5F0-1448-B62C-7D0AC7DE3820}" srcOrd="4" destOrd="0" presId="urn:microsoft.com/office/officeart/2005/8/layout/cycle8"/>
    <dgm:cxn modelId="{867FBB8C-AE39-43F4-A213-8048C63C4E25}" type="presParOf" srcId="{71A16679-83EF-CF44-8C7E-89AFBDFF74DE}" destId="{D6AB9DE1-3ED4-5F41-8856-0F19D1E880FA}" srcOrd="5" destOrd="0" presId="urn:microsoft.com/office/officeart/2005/8/layout/cycle8"/>
    <dgm:cxn modelId="{D2E72BD8-966D-4D0D-94E1-D6D1ED9CC918}" type="presParOf" srcId="{71A16679-83EF-CF44-8C7E-89AFBDFF74DE}" destId="{EAC2133C-2227-0549-92B1-EEEEC5D94616}" srcOrd="6" destOrd="0" presId="urn:microsoft.com/office/officeart/2005/8/layout/cycle8"/>
    <dgm:cxn modelId="{18AA4C67-171B-4D46-B99A-2EF6951BC8B8}" type="presParOf" srcId="{71A16679-83EF-CF44-8C7E-89AFBDFF74DE}" destId="{3842764F-165B-6B45-A33C-1FBC5371439D}" srcOrd="7" destOrd="0" presId="urn:microsoft.com/office/officeart/2005/8/layout/cycle8"/>
    <dgm:cxn modelId="{92396FAB-57FF-4494-A523-D434912D3AEC}" type="presParOf" srcId="{71A16679-83EF-CF44-8C7E-89AFBDFF74DE}" destId="{626F9078-8ADE-D245-9F9A-76A636C11307}" srcOrd="8" destOrd="0" presId="urn:microsoft.com/office/officeart/2005/8/layout/cycle8"/>
    <dgm:cxn modelId="{085EA5BC-B8E9-4ECD-9BBE-F38C4ABAA9D8}" type="presParOf" srcId="{71A16679-83EF-CF44-8C7E-89AFBDFF74DE}" destId="{5439870C-2D8F-A641-968C-73078E5358CE}" srcOrd="9" destOrd="0" presId="urn:microsoft.com/office/officeart/2005/8/layout/cycle8"/>
    <dgm:cxn modelId="{36887D2A-4FB7-4E7F-A585-BF6AE8E79CE3}" type="presParOf" srcId="{71A16679-83EF-CF44-8C7E-89AFBDFF74DE}" destId="{FC9FA8C9-94DE-D649-97D3-47B0FE533449}" srcOrd="10" destOrd="0" presId="urn:microsoft.com/office/officeart/2005/8/layout/cycle8"/>
    <dgm:cxn modelId="{C3EDAB6E-6042-4E4F-AB28-B691D929E802}" type="presParOf" srcId="{71A16679-83EF-CF44-8C7E-89AFBDFF74DE}" destId="{41371D15-4FA9-8545-9135-B973DE3351C0}" srcOrd="11" destOrd="0" presId="urn:microsoft.com/office/officeart/2005/8/layout/cycle8"/>
    <dgm:cxn modelId="{94F1DCC6-1E59-4E45-AA96-3050068E396D}" type="presParOf" srcId="{71A16679-83EF-CF44-8C7E-89AFBDFF74DE}" destId="{C7C738B8-0F16-524D-A766-6D355CE3B041}" srcOrd="12" destOrd="0" presId="urn:microsoft.com/office/officeart/2005/8/layout/cycle8"/>
    <dgm:cxn modelId="{29DA10A9-0006-4566-A3AF-B3D80219AF31}" type="presParOf" srcId="{71A16679-83EF-CF44-8C7E-89AFBDFF74DE}" destId="{B26E4117-CAFB-6043-B1F3-E179F270F74D}" srcOrd="13" destOrd="0" presId="urn:microsoft.com/office/officeart/2005/8/layout/cycle8"/>
    <dgm:cxn modelId="{C85754CC-E929-479C-ACBB-086749D51F81}" type="presParOf" srcId="{71A16679-83EF-CF44-8C7E-89AFBDFF74DE}" destId="{3CE10651-95CF-1C4B-8BF3-BA1920F5682C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6E3010-8D80-694A-A3AF-77CAC3828FD1}" type="doc">
      <dgm:prSet loTypeId="urn:microsoft.com/office/officeart/2005/8/layout/hProcess9" loCatId="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FC0D558-5FB6-B14C-BEA7-4CDEDD959757}">
      <dgm:prSet custT="1"/>
      <dgm:spPr/>
      <dgm:t>
        <a:bodyPr/>
        <a:lstStyle/>
        <a:p>
          <a:pPr rtl="0"/>
          <a:r>
            <a:rPr lang="en-US" sz="3200" b="1" dirty="0"/>
            <a:t>Multi-channel</a:t>
          </a:r>
        </a:p>
      </dgm:t>
    </dgm:pt>
    <dgm:pt modelId="{508A8D7C-DDF3-1145-8FE6-CE44714E07A2}" type="parTrans" cxnId="{C7863BBE-2283-5543-8190-A9AA83F58921}">
      <dgm:prSet/>
      <dgm:spPr/>
      <dgm:t>
        <a:bodyPr/>
        <a:lstStyle/>
        <a:p>
          <a:endParaRPr lang="en-US"/>
        </a:p>
      </dgm:t>
    </dgm:pt>
    <dgm:pt modelId="{ED3C20A2-11F9-9B46-B47A-C6B87BDB1D1E}" type="sibTrans" cxnId="{C7863BBE-2283-5543-8190-A9AA83F58921}">
      <dgm:prSet/>
      <dgm:spPr/>
      <dgm:t>
        <a:bodyPr/>
        <a:lstStyle/>
        <a:p>
          <a:endParaRPr lang="en-US"/>
        </a:p>
      </dgm:t>
    </dgm:pt>
    <dgm:pt modelId="{EC29D82F-24C1-384A-AC84-A8F48A7F79E2}">
      <dgm:prSet custT="1"/>
      <dgm:spPr/>
      <dgm:t>
        <a:bodyPr/>
        <a:lstStyle/>
        <a:p>
          <a:pPr rtl="0"/>
          <a:r>
            <a:rPr lang="en-US" sz="3200" b="1" dirty="0"/>
            <a:t>Inclusive &amp; deliberative</a:t>
          </a:r>
        </a:p>
      </dgm:t>
    </dgm:pt>
    <dgm:pt modelId="{F9927994-FFD0-9044-BDE8-D9193553E304}" type="parTrans" cxnId="{0A9B33E4-9798-EB44-AE1C-ED2FAFD28E0B}">
      <dgm:prSet/>
      <dgm:spPr/>
      <dgm:t>
        <a:bodyPr/>
        <a:lstStyle/>
        <a:p>
          <a:endParaRPr lang="en-US"/>
        </a:p>
      </dgm:t>
    </dgm:pt>
    <dgm:pt modelId="{59AAB9C4-139B-2C40-A321-42B22B9FFCDC}" type="sibTrans" cxnId="{0A9B33E4-9798-EB44-AE1C-ED2FAFD28E0B}">
      <dgm:prSet/>
      <dgm:spPr/>
      <dgm:t>
        <a:bodyPr/>
        <a:lstStyle/>
        <a:p>
          <a:endParaRPr lang="en-US"/>
        </a:p>
      </dgm:t>
    </dgm:pt>
    <dgm:pt modelId="{C72143AA-6CDA-1041-A1B2-5886A0BB1AFD}">
      <dgm:prSet custT="1"/>
      <dgm:spPr/>
      <dgm:t>
        <a:bodyPr/>
        <a:lstStyle/>
        <a:p>
          <a:pPr rtl="0"/>
          <a:r>
            <a:rPr lang="en-US" sz="3200" b="1" dirty="0"/>
            <a:t>Empowered &amp; consequential</a:t>
          </a:r>
          <a:endParaRPr lang="en-US" sz="2400" dirty="0"/>
        </a:p>
      </dgm:t>
    </dgm:pt>
    <dgm:pt modelId="{9077E99A-4144-6946-AFC4-5BD141AEAEC8}" type="parTrans" cxnId="{89AE7F72-DDEA-BB4F-AE7D-008079D8AC7F}">
      <dgm:prSet/>
      <dgm:spPr/>
      <dgm:t>
        <a:bodyPr/>
        <a:lstStyle/>
        <a:p>
          <a:endParaRPr lang="en-US"/>
        </a:p>
      </dgm:t>
    </dgm:pt>
    <dgm:pt modelId="{B9FBAE19-CA2A-C644-B5DE-B4D3F0DEC5CC}" type="sibTrans" cxnId="{89AE7F72-DDEA-BB4F-AE7D-008079D8AC7F}">
      <dgm:prSet/>
      <dgm:spPr/>
      <dgm:t>
        <a:bodyPr/>
        <a:lstStyle/>
        <a:p>
          <a:endParaRPr lang="en-US"/>
        </a:p>
      </dgm:t>
    </dgm:pt>
    <dgm:pt modelId="{A22ED4AD-7C5E-0D42-AD91-B8B8985D591F}" type="pres">
      <dgm:prSet presAssocID="{326E3010-8D80-694A-A3AF-77CAC3828FD1}" presName="CompostProcess" presStyleCnt="0">
        <dgm:presLayoutVars>
          <dgm:dir/>
          <dgm:resizeHandles val="exact"/>
        </dgm:presLayoutVars>
      </dgm:prSet>
      <dgm:spPr/>
    </dgm:pt>
    <dgm:pt modelId="{24B8A281-8D0E-FE46-B827-82B6446319E1}" type="pres">
      <dgm:prSet presAssocID="{326E3010-8D80-694A-A3AF-77CAC3828FD1}" presName="arrow" presStyleLbl="bgShp" presStyleIdx="0" presStyleCnt="1"/>
      <dgm:spPr/>
    </dgm:pt>
    <dgm:pt modelId="{989A3920-9677-7A41-B4C0-411F4168E8AF}" type="pres">
      <dgm:prSet presAssocID="{326E3010-8D80-694A-A3AF-77CAC3828FD1}" presName="linearProcess" presStyleCnt="0"/>
      <dgm:spPr/>
    </dgm:pt>
    <dgm:pt modelId="{17C54633-2407-6742-A3AE-5ACDC37B14FB}" type="pres">
      <dgm:prSet presAssocID="{AFC0D558-5FB6-B14C-BEA7-4CDEDD959757}" presName="textNode" presStyleLbl="node1" presStyleIdx="0" presStyleCnt="3">
        <dgm:presLayoutVars>
          <dgm:bulletEnabled val="1"/>
        </dgm:presLayoutVars>
      </dgm:prSet>
      <dgm:spPr/>
    </dgm:pt>
    <dgm:pt modelId="{54A24A95-FA3D-6843-9188-FEC1BC672E9D}" type="pres">
      <dgm:prSet presAssocID="{ED3C20A2-11F9-9B46-B47A-C6B87BDB1D1E}" presName="sibTrans" presStyleCnt="0"/>
      <dgm:spPr/>
    </dgm:pt>
    <dgm:pt modelId="{CCBDA1FD-B537-DF4A-B25A-0BC6656D0EB2}" type="pres">
      <dgm:prSet presAssocID="{EC29D82F-24C1-384A-AC84-A8F48A7F79E2}" presName="textNode" presStyleLbl="node1" presStyleIdx="1" presStyleCnt="3">
        <dgm:presLayoutVars>
          <dgm:bulletEnabled val="1"/>
        </dgm:presLayoutVars>
      </dgm:prSet>
      <dgm:spPr/>
    </dgm:pt>
    <dgm:pt modelId="{9FF1525C-44D0-E949-AA4B-E4C1DABCBBD3}" type="pres">
      <dgm:prSet presAssocID="{59AAB9C4-139B-2C40-A321-42B22B9FFCDC}" presName="sibTrans" presStyleCnt="0"/>
      <dgm:spPr/>
    </dgm:pt>
    <dgm:pt modelId="{6B6264F8-9B42-424A-82AE-8E5655E37A99}" type="pres">
      <dgm:prSet presAssocID="{C72143AA-6CDA-1041-A1B2-5886A0BB1AFD}" presName="textNode" presStyleLbl="node1" presStyleIdx="2" presStyleCnt="3" custScaleX="110934">
        <dgm:presLayoutVars>
          <dgm:bulletEnabled val="1"/>
        </dgm:presLayoutVars>
      </dgm:prSet>
      <dgm:spPr/>
    </dgm:pt>
  </dgm:ptLst>
  <dgm:cxnLst>
    <dgm:cxn modelId="{5833D40B-D1EB-E849-A5FA-AE7AE3BEE63A}" type="presOf" srcId="{AFC0D558-5FB6-B14C-BEA7-4CDEDD959757}" destId="{17C54633-2407-6742-A3AE-5ACDC37B14FB}" srcOrd="0" destOrd="0" presId="urn:microsoft.com/office/officeart/2005/8/layout/hProcess9"/>
    <dgm:cxn modelId="{89AE7F72-DDEA-BB4F-AE7D-008079D8AC7F}" srcId="{326E3010-8D80-694A-A3AF-77CAC3828FD1}" destId="{C72143AA-6CDA-1041-A1B2-5886A0BB1AFD}" srcOrd="2" destOrd="0" parTransId="{9077E99A-4144-6946-AFC4-5BD141AEAEC8}" sibTransId="{B9FBAE19-CA2A-C644-B5DE-B4D3F0DEC5CC}"/>
    <dgm:cxn modelId="{C24532AF-240F-694A-9F2C-D9EA16920B95}" type="presOf" srcId="{C72143AA-6CDA-1041-A1B2-5886A0BB1AFD}" destId="{6B6264F8-9B42-424A-82AE-8E5655E37A99}" srcOrd="0" destOrd="0" presId="urn:microsoft.com/office/officeart/2005/8/layout/hProcess9"/>
    <dgm:cxn modelId="{C7863BBE-2283-5543-8190-A9AA83F58921}" srcId="{326E3010-8D80-694A-A3AF-77CAC3828FD1}" destId="{AFC0D558-5FB6-B14C-BEA7-4CDEDD959757}" srcOrd="0" destOrd="0" parTransId="{508A8D7C-DDF3-1145-8FE6-CE44714E07A2}" sibTransId="{ED3C20A2-11F9-9B46-B47A-C6B87BDB1D1E}"/>
    <dgm:cxn modelId="{CD419ADF-373D-1C47-86B8-42AE6CB45E19}" type="presOf" srcId="{EC29D82F-24C1-384A-AC84-A8F48A7F79E2}" destId="{CCBDA1FD-B537-DF4A-B25A-0BC6656D0EB2}" srcOrd="0" destOrd="0" presId="urn:microsoft.com/office/officeart/2005/8/layout/hProcess9"/>
    <dgm:cxn modelId="{0A9B33E4-9798-EB44-AE1C-ED2FAFD28E0B}" srcId="{326E3010-8D80-694A-A3AF-77CAC3828FD1}" destId="{EC29D82F-24C1-384A-AC84-A8F48A7F79E2}" srcOrd="1" destOrd="0" parTransId="{F9927994-FFD0-9044-BDE8-D9193553E304}" sibTransId="{59AAB9C4-139B-2C40-A321-42B22B9FFCDC}"/>
    <dgm:cxn modelId="{5B5A09E5-0023-4445-A890-46A31912A2FD}" type="presOf" srcId="{326E3010-8D80-694A-A3AF-77CAC3828FD1}" destId="{A22ED4AD-7C5E-0D42-AD91-B8B8985D591F}" srcOrd="0" destOrd="0" presId="urn:microsoft.com/office/officeart/2005/8/layout/hProcess9"/>
    <dgm:cxn modelId="{FE879243-BA57-7241-BB09-4A9A1D1ECC2C}" type="presParOf" srcId="{A22ED4AD-7C5E-0D42-AD91-B8B8985D591F}" destId="{24B8A281-8D0E-FE46-B827-82B6446319E1}" srcOrd="0" destOrd="0" presId="urn:microsoft.com/office/officeart/2005/8/layout/hProcess9"/>
    <dgm:cxn modelId="{CE672068-C895-E641-9363-53C0B3FF6AEE}" type="presParOf" srcId="{A22ED4AD-7C5E-0D42-AD91-B8B8985D591F}" destId="{989A3920-9677-7A41-B4C0-411F4168E8AF}" srcOrd="1" destOrd="0" presId="urn:microsoft.com/office/officeart/2005/8/layout/hProcess9"/>
    <dgm:cxn modelId="{62AD75C2-25FF-A844-930D-15CAF8238737}" type="presParOf" srcId="{989A3920-9677-7A41-B4C0-411F4168E8AF}" destId="{17C54633-2407-6742-A3AE-5ACDC37B14FB}" srcOrd="0" destOrd="0" presId="urn:microsoft.com/office/officeart/2005/8/layout/hProcess9"/>
    <dgm:cxn modelId="{D3DEAECD-77AA-6B41-BFE4-BD165219525D}" type="presParOf" srcId="{989A3920-9677-7A41-B4C0-411F4168E8AF}" destId="{54A24A95-FA3D-6843-9188-FEC1BC672E9D}" srcOrd="1" destOrd="0" presId="urn:microsoft.com/office/officeart/2005/8/layout/hProcess9"/>
    <dgm:cxn modelId="{49051AC1-6F26-8F4A-9253-2052898380AE}" type="presParOf" srcId="{989A3920-9677-7A41-B4C0-411F4168E8AF}" destId="{CCBDA1FD-B537-DF4A-B25A-0BC6656D0EB2}" srcOrd="2" destOrd="0" presId="urn:microsoft.com/office/officeart/2005/8/layout/hProcess9"/>
    <dgm:cxn modelId="{7583E629-4F70-5E44-BAE4-3AB46CB80649}" type="presParOf" srcId="{989A3920-9677-7A41-B4C0-411F4168E8AF}" destId="{9FF1525C-44D0-E949-AA4B-E4C1DABCBBD3}" srcOrd="3" destOrd="0" presId="urn:microsoft.com/office/officeart/2005/8/layout/hProcess9"/>
    <dgm:cxn modelId="{4B619039-13A1-3B42-8F78-C5086D8C0FB6}" type="presParOf" srcId="{989A3920-9677-7A41-B4C0-411F4168E8AF}" destId="{6B6264F8-9B42-424A-82AE-8E5655E37A9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A54026-51F3-EE4A-8857-5D22F260F311}">
      <dsp:nvSpPr>
        <dsp:cNvPr id="0" name=""/>
        <dsp:cNvSpPr/>
      </dsp:nvSpPr>
      <dsp:spPr>
        <a:xfrm>
          <a:off x="2219118" y="356615"/>
          <a:ext cx="4608576" cy="4608576"/>
        </a:xfrm>
        <a:prstGeom prst="pie">
          <a:avLst>
            <a:gd name="adj1" fmla="val 16200000"/>
            <a:gd name="adj2" fmla="val 18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Inclusion and diversity</a:t>
          </a:r>
        </a:p>
      </dsp:txBody>
      <dsp:txXfrm>
        <a:off x="4647948" y="1333195"/>
        <a:ext cx="1645920" cy="1371600"/>
      </dsp:txXfrm>
    </dsp:sp>
    <dsp:sp modelId="{9F75E0D9-F5F0-1448-B62C-7D0AC7DE3820}">
      <dsp:nvSpPr>
        <dsp:cNvPr id="0" name=""/>
        <dsp:cNvSpPr/>
      </dsp:nvSpPr>
      <dsp:spPr>
        <a:xfrm>
          <a:off x="2124204" y="521207"/>
          <a:ext cx="4608576" cy="4608576"/>
        </a:xfrm>
        <a:prstGeom prst="pie">
          <a:avLst>
            <a:gd name="adj1" fmla="val 1800000"/>
            <a:gd name="adj2" fmla="val 900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Quality of dialogue and deliberation</a:t>
          </a:r>
        </a:p>
      </dsp:txBody>
      <dsp:txXfrm>
        <a:off x="3221484" y="3511296"/>
        <a:ext cx="2468880" cy="1207008"/>
      </dsp:txXfrm>
    </dsp:sp>
    <dsp:sp modelId="{626F9078-8ADE-D245-9F9A-76A636C11307}">
      <dsp:nvSpPr>
        <dsp:cNvPr id="0" name=""/>
        <dsp:cNvSpPr/>
      </dsp:nvSpPr>
      <dsp:spPr>
        <a:xfrm>
          <a:off x="2029289" y="356615"/>
          <a:ext cx="4608576" cy="4608576"/>
        </a:xfrm>
        <a:prstGeom prst="pie">
          <a:avLst>
            <a:gd name="adj1" fmla="val 9000000"/>
            <a:gd name="adj2" fmla="val 1620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Impact</a:t>
          </a:r>
          <a:endParaRPr lang="en-US" sz="2400" kern="1200" dirty="0"/>
        </a:p>
      </dsp:txBody>
      <dsp:txXfrm>
        <a:off x="2563116" y="1333195"/>
        <a:ext cx="1645920" cy="1371600"/>
      </dsp:txXfrm>
    </dsp:sp>
    <dsp:sp modelId="{C7C738B8-0F16-524D-A766-6D355CE3B041}">
      <dsp:nvSpPr>
        <dsp:cNvPr id="0" name=""/>
        <dsp:cNvSpPr/>
      </dsp:nvSpPr>
      <dsp:spPr>
        <a:xfrm>
          <a:off x="1934206" y="71323"/>
          <a:ext cx="5179161" cy="5179161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6E4117-CAFB-6043-B1F3-E179F270F74D}">
      <dsp:nvSpPr>
        <dsp:cNvPr id="0" name=""/>
        <dsp:cNvSpPr/>
      </dsp:nvSpPr>
      <dsp:spPr>
        <a:xfrm>
          <a:off x="1838911" y="235623"/>
          <a:ext cx="5179161" cy="5179161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E10651-95CF-1C4B-8BF3-BA1920F5682C}">
      <dsp:nvSpPr>
        <dsp:cNvPr id="0" name=""/>
        <dsp:cNvSpPr/>
      </dsp:nvSpPr>
      <dsp:spPr>
        <a:xfrm>
          <a:off x="1743616" y="71323"/>
          <a:ext cx="5179161" cy="5179161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B8A281-8D0E-FE46-B827-82B6446319E1}">
      <dsp:nvSpPr>
        <dsp:cNvPr id="0" name=""/>
        <dsp:cNvSpPr/>
      </dsp:nvSpPr>
      <dsp:spPr>
        <a:xfrm>
          <a:off x="677737" y="0"/>
          <a:ext cx="7681021" cy="5805263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C54633-2407-6742-A3AE-5ACDC37B14FB}">
      <dsp:nvSpPr>
        <dsp:cNvPr id="0" name=""/>
        <dsp:cNvSpPr/>
      </dsp:nvSpPr>
      <dsp:spPr>
        <a:xfrm>
          <a:off x="1052" y="1741579"/>
          <a:ext cx="2641619" cy="232210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Multi-channel</a:t>
          </a:r>
        </a:p>
      </dsp:txBody>
      <dsp:txXfrm>
        <a:off x="114408" y="1854935"/>
        <a:ext cx="2414907" cy="2095393"/>
      </dsp:txXfrm>
    </dsp:sp>
    <dsp:sp modelId="{CCBDA1FD-B537-DF4A-B25A-0BC6656D0EB2}">
      <dsp:nvSpPr>
        <dsp:cNvPr id="0" name=""/>
        <dsp:cNvSpPr/>
      </dsp:nvSpPr>
      <dsp:spPr>
        <a:xfrm>
          <a:off x="3053020" y="1741579"/>
          <a:ext cx="2641619" cy="2322105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Inclusive &amp; deliberative</a:t>
          </a:r>
        </a:p>
      </dsp:txBody>
      <dsp:txXfrm>
        <a:off x="3166376" y="1854935"/>
        <a:ext cx="2414907" cy="2095393"/>
      </dsp:txXfrm>
    </dsp:sp>
    <dsp:sp modelId="{6B6264F8-9B42-424A-82AE-8E5655E37A99}">
      <dsp:nvSpPr>
        <dsp:cNvPr id="0" name=""/>
        <dsp:cNvSpPr/>
      </dsp:nvSpPr>
      <dsp:spPr>
        <a:xfrm>
          <a:off x="6104989" y="1741579"/>
          <a:ext cx="2930454" cy="2322105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Empowered &amp; consequential</a:t>
          </a:r>
          <a:endParaRPr lang="en-US" sz="2400" kern="1200" dirty="0"/>
        </a:p>
      </dsp:txBody>
      <dsp:txXfrm>
        <a:off x="6218345" y="1854935"/>
        <a:ext cx="2703742" cy="20953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DE1143-60DD-8346-830A-19576731ECD9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1BFEC-2142-8041-AB73-BE5C6F95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41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11BFEC-2142-8041-AB73-BE5C6F9556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80468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06CD64-C8FA-E245-9BEF-2E75BF0238F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12192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Paris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6CD64-C8FA-E245-9BEF-2E75BF0238F4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2286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06CD64-C8FA-E245-9BEF-2E75BF0238F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57933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06CD64-C8FA-E245-9BEF-2E75BF0238F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75095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1BFEC-2142-8041-AB73-BE5C6F9556FA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686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06CD64-C8FA-E245-9BEF-2E75BF0238F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7237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06CD64-C8FA-E245-9BEF-2E75BF0238F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5826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6CD64-C8FA-E245-9BEF-2E75BF0238F4}" type="slidenum">
              <a:rPr lang="en-GB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91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6CD64-C8FA-E245-9BEF-2E75BF0238F4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792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59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F5D2A6-39AC-1549-828F-87364B314839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 charset="0"/>
                <a:cs typeface="Arial" charset="0"/>
              </a:rPr>
              <a:pPr marL="0" marR="0" lvl="0" indent="0" algn="r" defTabSz="9159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Arial" charset="0"/>
              <a:cs typeface="Arial" charset="0"/>
            </a:endParaRPr>
          </a:p>
        </p:txBody>
      </p:sp>
      <p:sp>
        <p:nvSpPr>
          <p:cNvPr id="9011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68" tIns="45784" rIns="91568" bIns="45784" anchor="b">
            <a:prstTxWarp prst="textNoShape">
              <a:avLst/>
            </a:prstTxWarp>
          </a:bodyPr>
          <a:lstStyle/>
          <a:p>
            <a:pPr marL="0" marR="0" lvl="0" indent="0" algn="r" defTabSz="9159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DCD7F8-2E6F-C344-9A2E-10D4C2852EAA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 charset="0"/>
                <a:cs typeface="Arial" charset="0"/>
              </a:rPr>
              <a:pPr marL="0" marR="0" lvl="0" indent="0" algn="r" defTabSz="9159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Arial" charset="0"/>
              <a:cs typeface="Arial" charset="0"/>
            </a:endParaRPr>
          </a:p>
        </p:txBody>
      </p:sp>
      <p:sp>
        <p:nvSpPr>
          <p:cNvPr id="901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72325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06CD64-C8FA-E245-9BEF-2E75BF0238F4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5866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6CD64-C8FA-E245-9BEF-2E75BF0238F4}" type="slidenum">
              <a:rPr lang="en-GB" smtClean="0">
                <a:solidFill>
                  <a:prstClr val="black"/>
                </a:solidFill>
              </a:rPr>
              <a:pPr/>
              <a:t>16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2599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6CD64-C8FA-E245-9BEF-2E75BF0238F4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216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E89C-FDD3-7340-A9E5-F1EA4902902D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D0270-D277-7846-9F59-7EA90A49C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661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E89C-FDD3-7340-A9E5-F1EA4902902D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D0270-D277-7846-9F59-7EA90A49C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052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E89C-FDD3-7340-A9E5-F1EA4902902D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D0270-D277-7846-9F59-7EA90A49C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434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3923E-BA8B-994E-978E-BCA84F52A0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D6B0-C57B-834E-98D8-D3F2E9194E6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3923E-BA8B-994E-978E-BCA84F52A0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D6B0-C57B-834E-98D8-D3F2E9194E6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3923E-BA8B-994E-978E-BCA84F52A0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D6B0-C57B-834E-98D8-D3F2E9194E6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3923E-BA8B-994E-978E-BCA84F52A0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D6B0-C57B-834E-98D8-D3F2E9194E6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3923E-BA8B-994E-978E-BCA84F52A0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D6B0-C57B-834E-98D8-D3F2E9194E6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3923E-BA8B-994E-978E-BCA84F52A0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D6B0-C57B-834E-98D8-D3F2E9194E6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3923E-BA8B-994E-978E-BCA84F52A0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D6B0-C57B-834E-98D8-D3F2E9194E6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3923E-BA8B-994E-978E-BCA84F52A0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D6B0-C57B-834E-98D8-D3F2E9194E6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E89C-FDD3-7340-A9E5-F1EA4902902D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D0270-D277-7846-9F59-7EA90A49C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5985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3923E-BA8B-994E-978E-BCA84F52A0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D6B0-C57B-834E-98D8-D3F2E9194E6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3923E-BA8B-994E-978E-BCA84F52A0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D6B0-C57B-834E-98D8-D3F2E9194E6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3923E-BA8B-994E-978E-BCA84F52A0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D6B0-C57B-834E-98D8-D3F2E9194E6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3923E-BA8B-994E-978E-BCA84F52A057}" type="datetimeFigureOut">
              <a:rPr lang="en-US" smtClean="0"/>
              <a:pPr/>
              <a:t>6/10/2019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D6B0-C57B-834E-98D8-D3F2E9194E6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4085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3923E-BA8B-994E-978E-BCA84F52A057}" type="datetimeFigureOut">
              <a:rPr lang="en-US" smtClean="0"/>
              <a:pPr/>
              <a:t>6/10/2019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D6B0-C57B-834E-98D8-D3F2E9194E6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0673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3923E-BA8B-994E-978E-BCA84F52A057}" type="datetimeFigureOut">
              <a:rPr lang="en-US" smtClean="0"/>
              <a:pPr/>
              <a:t>6/10/2019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D6B0-C57B-834E-98D8-D3F2E9194E6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8703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3923E-BA8B-994E-978E-BCA84F52A057}" type="datetimeFigureOut">
              <a:rPr lang="en-US" smtClean="0"/>
              <a:pPr/>
              <a:t>6/10/2019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D6B0-C57B-834E-98D8-D3F2E9194E6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4405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3923E-BA8B-994E-978E-BCA84F52A057}" type="datetimeFigureOut">
              <a:rPr lang="en-US" smtClean="0"/>
              <a:pPr/>
              <a:t>6/10/2019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D6B0-C57B-834E-98D8-D3F2E9194E6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7649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3923E-BA8B-994E-978E-BCA84F52A057}" type="datetimeFigureOut">
              <a:rPr lang="en-US" smtClean="0"/>
              <a:pPr/>
              <a:t>6/10/2019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D6B0-C57B-834E-98D8-D3F2E9194E6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2768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3923E-BA8B-994E-978E-BCA84F52A057}" type="datetimeFigureOut">
              <a:rPr lang="en-US" smtClean="0"/>
              <a:pPr/>
              <a:t>6/10/2019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D6B0-C57B-834E-98D8-D3F2E9194E6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7082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E89C-FDD3-7340-A9E5-F1EA4902902D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D0270-D277-7846-9F59-7EA90A49C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4231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3923E-BA8B-994E-978E-BCA84F52A057}" type="datetimeFigureOut">
              <a:rPr lang="en-US" smtClean="0"/>
              <a:pPr/>
              <a:t>6/10/2019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D6B0-C57B-834E-98D8-D3F2E9194E6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9319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3923E-BA8B-994E-978E-BCA84F52A057}" type="datetimeFigureOut">
              <a:rPr lang="en-US" smtClean="0"/>
              <a:pPr/>
              <a:t>6/10/2019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D6B0-C57B-834E-98D8-D3F2E9194E6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54841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3923E-BA8B-994E-978E-BCA84F52A057}" type="datetimeFigureOut">
              <a:rPr lang="en-US" smtClean="0"/>
              <a:pPr/>
              <a:t>6/10/2019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D6B0-C57B-834E-98D8-D3F2E9194E6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2123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3923E-BA8B-994E-978E-BCA84F52A057}" type="datetimeFigureOut">
              <a:rPr lang="en-US" smtClean="0"/>
              <a:pPr/>
              <a:t>6/10/2019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D6B0-C57B-834E-98D8-D3F2E9194E6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285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E89C-FDD3-7340-A9E5-F1EA490290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D0270-D277-7846-9F59-7EA90A49C6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768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E89C-FDD3-7340-A9E5-F1EA490290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D0270-D277-7846-9F59-7EA90A49C6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5184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E89C-FDD3-7340-A9E5-F1EA490290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D0270-D277-7846-9F59-7EA90A49C6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9374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E89C-FDD3-7340-A9E5-F1EA490290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D0270-D277-7846-9F59-7EA90A49C6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2344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E89C-FDD3-7340-A9E5-F1EA490290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D0270-D277-7846-9F59-7EA90A49C6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5815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E89C-FDD3-7340-A9E5-F1EA490290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D0270-D277-7846-9F59-7EA90A49C6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319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E89C-FDD3-7340-A9E5-F1EA4902902D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D0270-D277-7846-9F59-7EA90A49C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4103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E89C-FDD3-7340-A9E5-F1EA490290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D0270-D277-7846-9F59-7EA90A49C6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0748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E89C-FDD3-7340-A9E5-F1EA490290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D0270-D277-7846-9F59-7EA90A49C6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8705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E89C-FDD3-7340-A9E5-F1EA490290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D0270-D277-7846-9F59-7EA90A49C6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9233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E89C-FDD3-7340-A9E5-F1EA490290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D0270-D277-7846-9F59-7EA90A49C6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9761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E89C-FDD3-7340-A9E5-F1EA490290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D0270-D277-7846-9F59-7EA90A49C6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976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E89C-FDD3-7340-A9E5-F1EA4902902D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D0270-D277-7846-9F59-7EA90A49C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599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E89C-FDD3-7340-A9E5-F1EA4902902D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D0270-D277-7846-9F59-7EA90A49C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007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E89C-FDD3-7340-A9E5-F1EA4902902D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D0270-D277-7846-9F59-7EA90A49C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32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E89C-FDD3-7340-A9E5-F1EA4902902D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D0270-D277-7846-9F59-7EA90A49C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586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E89C-FDD3-7340-A9E5-F1EA4902902D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D0270-D277-7846-9F59-7EA90A49C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369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5E89C-FDD3-7340-A9E5-F1EA4902902D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D0270-D277-7846-9F59-7EA90A49C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514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3923E-BA8B-994E-978E-BCA84F52A0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1D6B0-C57B-834E-98D8-D3F2E9194E6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96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3923E-BA8B-994E-978E-BCA84F52A057}" type="datetimeFigureOut">
              <a:rPr lang="en-US" smtClean="0"/>
              <a:pPr/>
              <a:t>6/10/2019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1D6B0-C57B-834E-98D8-D3F2E9194E6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483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9945E89C-FDD3-7340-A9E5-F1EA490290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6/10/2019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25D0270-D277-7846-9F59-7EA90A49C6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436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xmystreet.com" TargetMode="External"/><Relationship Id="rId7" Type="http://schemas.openxmlformats.org/officeDocument/2006/relationships/image" Target="../media/image14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://www.ureport.ug/" TargetMode="External"/><Relationship Id="rId4" Type="http://schemas.openxmlformats.org/officeDocument/2006/relationships/hyperlink" Target="https://maplocal.org.uk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tiff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4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articipedia.xyz/" TargetMode="Externa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7730" y="1277396"/>
            <a:ext cx="8450582" cy="1290320"/>
          </a:xfrm>
        </p:spPr>
        <p:txBody>
          <a:bodyPr>
            <a:noAutofit/>
          </a:bodyPr>
          <a:lstStyle/>
          <a:p>
            <a:pPr algn="l"/>
            <a:r>
              <a:rPr lang="en-GB" sz="4800" b="1" dirty="0">
                <a:solidFill>
                  <a:schemeClr val="accent3">
                    <a:lumMod val="75000"/>
                  </a:schemeClr>
                </a:solidFill>
              </a:rPr>
              <a:t>How can local democratic innovation </a:t>
            </a:r>
            <a:r>
              <a:rPr lang="en-GB" sz="4800" b="1" dirty="0">
                <a:solidFill>
                  <a:srgbClr val="009999"/>
                </a:solidFill>
              </a:rPr>
              <a:t>overcome the global democratic recession?</a:t>
            </a:r>
            <a:br>
              <a:rPr lang="en-GB" sz="4800" b="1" dirty="0">
                <a:solidFill>
                  <a:schemeClr val="accent5">
                    <a:lumMod val="75000"/>
                  </a:schemeClr>
                </a:solidFill>
              </a:rPr>
            </a:br>
            <a:endParaRPr lang="en-US" sz="4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520" y="4267200"/>
            <a:ext cx="6400800" cy="2590800"/>
          </a:xfrm>
        </p:spPr>
        <p:txBody>
          <a:bodyPr>
            <a:noAutofit/>
          </a:bodyPr>
          <a:lstStyle/>
          <a:p>
            <a:pPr algn="l"/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  <a:p>
            <a:pPr algn="l"/>
            <a:r>
              <a:rPr lang="en-US" sz="2000" dirty="0" err="1">
                <a:solidFill>
                  <a:schemeClr val="tx1"/>
                </a:solidFill>
              </a:rPr>
              <a:t>Dr</a:t>
            </a:r>
            <a:r>
              <a:rPr lang="en-US" sz="2000" dirty="0">
                <a:solidFill>
                  <a:schemeClr val="tx1"/>
                </a:solidFill>
              </a:rPr>
              <a:t> Oliver Escobar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</a:rPr>
              <a:t>Senior Lecturer in Public Policy, University of Edinburgh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</a:rPr>
              <a:t>Co-Director, What Works Scotland</a:t>
            </a:r>
          </a:p>
          <a:p>
            <a:pPr algn="l"/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  <a:p>
            <a:pPr algn="l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IIMC Symposium, Stratford-upon-Avon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</a:rPr>
              <a:t> 2019</a:t>
            </a:r>
          </a:p>
          <a:p>
            <a:pPr algn="l"/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3" descr="WWlogo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783" y="3612072"/>
            <a:ext cx="2242530" cy="1357018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6D9A240-0885-0543-A2D9-73329479A974}"/>
              </a:ext>
            </a:extLst>
          </p:cNvPr>
          <p:cNvSpPr txBox="1">
            <a:spLocks/>
          </p:cNvSpPr>
          <p:nvPr/>
        </p:nvSpPr>
        <p:spPr>
          <a:xfrm>
            <a:off x="6555783" y="5062654"/>
            <a:ext cx="2588217" cy="179534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_tradnl" sz="2400" dirty="0">
              <a:solidFill>
                <a:schemeClr val="bg1"/>
              </a:solidFill>
            </a:endParaRPr>
          </a:p>
          <a:p>
            <a:r>
              <a:rPr lang="es-ES_tradnl" sz="2800" b="1" dirty="0">
                <a:solidFill>
                  <a:schemeClr val="bg1"/>
                </a:solidFill>
              </a:rPr>
              <a:t>@</a:t>
            </a:r>
            <a:r>
              <a:rPr lang="es-ES_tradnl" sz="2800" b="1" dirty="0" err="1">
                <a:solidFill>
                  <a:schemeClr val="bg1"/>
                </a:solidFill>
              </a:rPr>
              <a:t>OliverEscobar</a:t>
            </a:r>
            <a:endParaRPr lang="es-ES_tradnl" sz="2800" b="1" dirty="0">
              <a:solidFill>
                <a:schemeClr val="bg1"/>
              </a:solidFill>
            </a:endParaRPr>
          </a:p>
          <a:p>
            <a:r>
              <a:rPr lang="es-ES_tradnl" sz="2800" b="1" dirty="0">
                <a:solidFill>
                  <a:schemeClr val="bg1"/>
                </a:solidFill>
              </a:rPr>
              <a:t>@</a:t>
            </a:r>
            <a:r>
              <a:rPr lang="es-ES_tradnl" sz="2800" b="1" dirty="0" err="1">
                <a:solidFill>
                  <a:schemeClr val="bg1"/>
                </a:solidFill>
              </a:rPr>
              <a:t>WWScot</a:t>
            </a:r>
            <a:endParaRPr lang="es-ES_tradnl" sz="2800" b="1" dirty="0">
              <a:solidFill>
                <a:schemeClr val="bg1"/>
              </a:solidFill>
            </a:endParaRPr>
          </a:p>
          <a:p>
            <a:endParaRPr lang="es-ES_tradnl" sz="2400" dirty="0">
              <a:solidFill>
                <a:schemeClr val="bg1"/>
              </a:solidFill>
            </a:endParaRPr>
          </a:p>
          <a:p>
            <a:endParaRPr lang="es-ES_tradnl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200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1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But is all participation good?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4730"/>
            <a:ext cx="8229600" cy="5231433"/>
          </a:xfrm>
        </p:spPr>
        <p:txBody>
          <a:bodyPr>
            <a:normAutofit/>
          </a:bodyPr>
          <a:lstStyle/>
          <a:p>
            <a:r>
              <a:rPr lang="en-GB" sz="2800" dirty="0"/>
              <a:t>Paradox of </a:t>
            </a:r>
            <a:r>
              <a:rPr lang="en-GB" sz="2800" dirty="0">
                <a:solidFill>
                  <a:srgbClr val="77933C"/>
                </a:solidFill>
              </a:rPr>
              <a:t>growing participation and growing inequalities</a:t>
            </a:r>
            <a:r>
              <a:rPr lang="en-GB" sz="2800" dirty="0"/>
              <a:t> </a:t>
            </a:r>
            <a:r>
              <a:rPr lang="en-GB" sz="1800" dirty="0"/>
              <a:t>(Walker, McQuarrie &amp; Lee 2015) </a:t>
            </a:r>
          </a:p>
          <a:p>
            <a:pPr lvl="1"/>
            <a:r>
              <a:rPr lang="en-GB" sz="2400" dirty="0"/>
              <a:t> proliferation of traditional consultation and lack of empowered participation</a:t>
            </a:r>
          </a:p>
          <a:p>
            <a:r>
              <a:rPr lang="en-GB" sz="2800" dirty="0"/>
              <a:t>Inequalities in health, income, wealth, education… stemming from </a:t>
            </a:r>
            <a:r>
              <a:rPr lang="en-GB" sz="2800" dirty="0">
                <a:solidFill>
                  <a:schemeClr val="accent3">
                    <a:lumMod val="75000"/>
                  </a:schemeClr>
                </a:solidFill>
              </a:rPr>
              <a:t>inequalities of power and influence</a:t>
            </a:r>
          </a:p>
          <a:p>
            <a:r>
              <a:rPr lang="en-GB" sz="2800" dirty="0">
                <a:solidFill>
                  <a:schemeClr val="accent3">
                    <a:lumMod val="75000"/>
                  </a:schemeClr>
                </a:solidFill>
              </a:rPr>
              <a:t>The participation gap (Dalton 2017) – </a:t>
            </a:r>
            <a:r>
              <a:rPr lang="en-GB" sz="2800" dirty="0"/>
              <a:t>growing gap between the ‘politically rich’ and the ‘politically poor’</a:t>
            </a:r>
            <a:endParaRPr lang="en-GB" sz="1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4821305"/>
            <a:ext cx="8229600" cy="18222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127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GB" sz="2800" dirty="0"/>
              <a:t>unless 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</a:rPr>
              <a:t>corrective measures </a:t>
            </a:r>
            <a:r>
              <a:rPr lang="en-GB" sz="2800" dirty="0"/>
              <a:t>are taken “participation of all varieties will be skewed in favour of those with higher socioeconomic status and formal education” </a:t>
            </a:r>
          </a:p>
          <a:p>
            <a:pPr marL="0" indent="0" algn="ctr">
              <a:buFont typeface="Arial"/>
              <a:buNone/>
            </a:pPr>
            <a:r>
              <a:rPr lang="en-GB" sz="2000" dirty="0"/>
              <a:t>(</a:t>
            </a:r>
            <a:r>
              <a:rPr lang="en-GB" sz="2000" dirty="0" err="1"/>
              <a:t>Ryfe</a:t>
            </a:r>
            <a:r>
              <a:rPr lang="en-GB" sz="2000" dirty="0"/>
              <a:t> &amp; </a:t>
            </a:r>
            <a:r>
              <a:rPr lang="en-GB" sz="2000" dirty="0" err="1"/>
              <a:t>Stalsburg</a:t>
            </a:r>
            <a:r>
              <a:rPr lang="en-GB" sz="2000" dirty="0"/>
              <a:t> 2012)</a:t>
            </a:r>
          </a:p>
        </p:txBody>
      </p:sp>
    </p:spTree>
    <p:extLst>
      <p:ext uri="{BB962C8B-B14F-4D97-AF65-F5344CB8AC3E}">
        <p14:creationId xmlns:p14="http://schemas.microsoft.com/office/powerpoint/2010/main" val="388482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5911" y="827385"/>
            <a:ext cx="8229600" cy="2058178"/>
          </a:xfrm>
        </p:spPr>
        <p:txBody>
          <a:bodyPr>
            <a:noAutofit/>
          </a:bodyPr>
          <a:lstStyle/>
          <a:p>
            <a:br>
              <a:rPr lang="en-GB" sz="4800" b="1" dirty="0">
                <a:solidFill>
                  <a:srgbClr val="77933C"/>
                </a:solidFill>
              </a:rPr>
            </a:br>
            <a:br>
              <a:rPr lang="en-GB" sz="4800" b="1" dirty="0">
                <a:solidFill>
                  <a:srgbClr val="77933C"/>
                </a:solidFill>
              </a:rPr>
            </a:br>
            <a:r>
              <a:rPr lang="en-GB" sz="4800" b="1" dirty="0">
                <a:solidFill>
                  <a:schemeClr val="accent5">
                    <a:lumMod val="75000"/>
                  </a:schemeClr>
                </a:solidFill>
              </a:rPr>
              <a:t>Please stand up if </a:t>
            </a:r>
            <a:r>
              <a:rPr lang="en-GB" sz="4800" b="1" dirty="0">
                <a:solidFill>
                  <a:srgbClr val="77933C"/>
                </a:solidFill>
              </a:rPr>
              <a:t>you </a:t>
            </a:r>
            <a:r>
              <a:rPr lang="en-GB" b="1" dirty="0">
                <a:solidFill>
                  <a:srgbClr val="77933C"/>
                </a:solidFill>
              </a:rPr>
              <a:t>have participated in a public forum/meeting to discuss policy issues in the last year</a:t>
            </a:r>
          </a:p>
        </p:txBody>
      </p:sp>
    </p:spTree>
    <p:extLst>
      <p:ext uri="{BB962C8B-B14F-4D97-AF65-F5344CB8AC3E}">
        <p14:creationId xmlns:p14="http://schemas.microsoft.com/office/powerpoint/2010/main" val="404062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635317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77933C"/>
                </a:solidFill>
              </a:rPr>
              <a:t>Stay standing if at that forum there was a reasonable</a:t>
            </a:r>
            <a:r>
              <a:rPr lang="en-US" sz="3600" b="1" dirty="0">
                <a:solidFill>
                  <a:srgbClr val="77933C"/>
                </a:solidFill>
              </a:rPr>
              <a:t>…</a:t>
            </a:r>
            <a:endParaRPr lang="en-GB" sz="3600" b="1" dirty="0">
              <a:solidFill>
                <a:srgbClr val="77933C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863917"/>
            <a:ext cx="8229600" cy="4678687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…</a:t>
            </a:r>
            <a:r>
              <a:rPr lang="en-US" sz="2800" dirty="0" err="1"/>
              <a:t>g</a:t>
            </a:r>
            <a:r>
              <a:rPr lang="en-GB" sz="2800" dirty="0"/>
              <a:t>ender balance</a:t>
            </a:r>
          </a:p>
          <a:p>
            <a:r>
              <a:rPr lang="en-US" sz="2800" dirty="0"/>
              <a:t>…</a:t>
            </a:r>
            <a:r>
              <a:rPr lang="en-US" sz="2800" dirty="0" err="1"/>
              <a:t>m</a:t>
            </a:r>
            <a:r>
              <a:rPr lang="en-GB" sz="2800" dirty="0"/>
              <a:t>ix of personal and professional backgrounds</a:t>
            </a:r>
          </a:p>
          <a:p>
            <a:r>
              <a:rPr lang="en-US" sz="2800" dirty="0"/>
              <a:t>…</a:t>
            </a:r>
            <a:r>
              <a:rPr lang="en-GB" sz="2800" dirty="0"/>
              <a:t>range of perspectives and opinions</a:t>
            </a:r>
          </a:p>
          <a:p>
            <a:r>
              <a:rPr lang="en-US" sz="2800" dirty="0"/>
              <a:t>… age range (i.e. 3 generations)</a:t>
            </a:r>
          </a:p>
          <a:p>
            <a:r>
              <a:rPr lang="en-US" sz="2800" dirty="0"/>
              <a:t>… income range</a:t>
            </a:r>
          </a:p>
          <a:p>
            <a:r>
              <a:rPr lang="en-US" sz="2800" dirty="0"/>
              <a:t>…sense that most participants felt included and influential</a:t>
            </a:r>
          </a:p>
          <a:p>
            <a:r>
              <a:rPr lang="en-US" sz="2800" dirty="0"/>
              <a:t>…sense that most participants enjoyed it</a:t>
            </a:r>
          </a:p>
          <a:p>
            <a:r>
              <a:rPr lang="en-US" sz="2800" dirty="0"/>
              <a:t>… sense that their participation would have a clear impact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67469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GB" sz="3600" b="1" dirty="0">
                <a:solidFill>
                  <a:srgbClr val="31859C"/>
                </a:solidFill>
              </a:rPr>
              <a:t>Key challenges in</a:t>
            </a:r>
            <a:br>
              <a:rPr lang="en-GB" sz="3600" b="1" dirty="0">
                <a:solidFill>
                  <a:srgbClr val="31859C"/>
                </a:solidFill>
              </a:rPr>
            </a:br>
            <a:r>
              <a:rPr lang="en-GB" sz="3600" b="1" dirty="0">
                <a:solidFill>
                  <a:srgbClr val="31859C"/>
                </a:solidFill>
              </a:rPr>
              <a:t>public participation processes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6219126"/>
              </p:ext>
            </p:extLst>
          </p:nvPr>
        </p:nvGraphicFramePr>
        <p:xfrm>
          <a:off x="179512" y="1371600"/>
          <a:ext cx="8856984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8407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6" descr="PD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82832">
            <a:off x="6155289" y="4323587"/>
            <a:ext cx="2851150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Content Placeholder 3" descr="Iceland-Citizen Assembely.jpg"/>
          <p:cNvPicPr>
            <a:picLocks noGrp="1" noChangeAspect="1"/>
          </p:cNvPicPr>
          <p:nvPr>
            <p:ph idx="4294967295"/>
          </p:nvPr>
        </p:nvPicPr>
        <p:blipFill>
          <a:blip r:embed="rId4"/>
          <a:srcRect l="-7568" r="-7568"/>
          <a:stretch>
            <a:fillRect/>
          </a:stretch>
        </p:blipFill>
        <p:spPr>
          <a:xfrm rot="21080068">
            <a:off x="-9238" y="2089223"/>
            <a:ext cx="3260725" cy="1885950"/>
          </a:xfrm>
        </p:spPr>
      </p:pic>
      <p:pic>
        <p:nvPicPr>
          <p:cNvPr id="53254" name="Picture 8" descr="Deliberative Poll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2514600"/>
            <a:ext cx="2547938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5" name="Picture 11" descr="America Speaks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372759">
            <a:off x="6160108" y="1841465"/>
            <a:ext cx="2695575" cy="177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6" name="Picture 12" descr="Citizens Jury Buckinghamshire -Department of Health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271195">
            <a:off x="2909832" y="4839635"/>
            <a:ext cx="3103562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7" name="Picture 13" descr="Raita Teerpu- Citizen Jury in Karnataka India 2009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507593">
            <a:off x="306144" y="4176398"/>
            <a:ext cx="249555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75413" y="337410"/>
            <a:ext cx="7772400" cy="2268929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31859C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The growing field of Democratic Innovation: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77933C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Building institutions for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77933C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participatory democracy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77933C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srgbClr val="31859C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3335578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898" y="2850569"/>
            <a:ext cx="4577370" cy="778098"/>
          </a:xfrm>
        </p:spPr>
        <p:txBody>
          <a:bodyPr>
            <a:noAutofit/>
          </a:bodyPr>
          <a:lstStyle/>
          <a:p>
            <a:pPr algn="l">
              <a:spcAft>
                <a:spcPts val="600"/>
              </a:spcAft>
            </a:pPr>
            <a:r>
              <a:rPr lang="en-GB" sz="2400" b="1" dirty="0">
                <a:solidFill>
                  <a:schemeClr val="accent3">
                    <a:lumMod val="75000"/>
                  </a:schemeClr>
                </a:solidFill>
              </a:rPr>
              <a:t>Democratic innovations are </a:t>
            </a: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</a:rPr>
              <a:t>processes or institutions 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</a:rPr>
              <a:t>developed to reimagine and deepen the role of citizens in governance processes by increasing opportunities for </a:t>
            </a: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</a:rPr>
              <a:t>participation, deliberation and influence</a:t>
            </a:r>
            <a:br>
              <a:rPr lang="en-GB" sz="2800" dirty="0">
                <a:solidFill>
                  <a:srgbClr val="77933C"/>
                </a:solidFill>
              </a:rPr>
            </a:br>
            <a:endParaRPr lang="en-GB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F43C2D-70D7-6C4B-A43A-B35D279E90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467" y="518996"/>
            <a:ext cx="3513662" cy="544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53595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743778"/>
            <a:ext cx="9144000" cy="3430657"/>
          </a:xfrm>
        </p:spPr>
        <p:txBody>
          <a:bodyPr>
            <a:noAutofit/>
          </a:bodyPr>
          <a:lstStyle/>
          <a:p>
            <a:pPr marL="457200" lvl="1" indent="0">
              <a:lnSpc>
                <a:spcPct val="70000"/>
              </a:lnSpc>
              <a:spcAft>
                <a:spcPts val="1200"/>
              </a:spcAft>
              <a:buNone/>
            </a:pPr>
            <a:r>
              <a:rPr lang="en-US" sz="8000" dirty="0">
                <a:solidFill>
                  <a:srgbClr val="77933C"/>
                </a:solidFill>
              </a:rPr>
              <a:t>What Works </a:t>
            </a:r>
            <a:r>
              <a:rPr lang="en-US" sz="8000" dirty="0">
                <a:solidFill>
                  <a:schemeClr val="accent5">
                    <a:lumMod val="75000"/>
                  </a:schemeClr>
                </a:solidFill>
              </a:rPr>
              <a:t>in public participation?</a:t>
            </a:r>
          </a:p>
          <a:p>
            <a:pPr marL="457200" lvl="1" indent="0">
              <a:lnSpc>
                <a:spcPct val="70000"/>
              </a:lnSpc>
              <a:spcAft>
                <a:spcPts val="1200"/>
              </a:spcAft>
              <a:buNone/>
            </a:pPr>
            <a:br>
              <a:rPr lang="en-GB" sz="8000" dirty="0">
                <a:solidFill>
                  <a:schemeClr val="accent5">
                    <a:lumMod val="75000"/>
                  </a:schemeClr>
                </a:solidFill>
              </a:rPr>
            </a:br>
            <a:endParaRPr lang="en-GB" sz="8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09" y="3928634"/>
            <a:ext cx="6904383" cy="198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2820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2646"/>
            <a:ext cx="5724128" cy="990600"/>
          </a:xfrm>
        </p:spPr>
        <p:txBody>
          <a:bodyPr>
            <a:normAutofit fontScale="90000"/>
          </a:bodyPr>
          <a:lstStyle/>
          <a:p>
            <a:r>
              <a:rPr lang="en-GB" sz="3600" b="1" dirty="0">
                <a:solidFill>
                  <a:srgbClr val="31859C"/>
                </a:solidFill>
              </a:rPr>
              <a:t>3 components of ‘what works’</a:t>
            </a:r>
            <a:br>
              <a:rPr lang="en-GB" sz="3600" b="1" dirty="0">
                <a:solidFill>
                  <a:srgbClr val="31859C"/>
                </a:solidFill>
              </a:rPr>
            </a:br>
            <a:r>
              <a:rPr lang="en-GB" sz="3600" b="1" dirty="0">
                <a:solidFill>
                  <a:srgbClr val="31859C"/>
                </a:solidFill>
              </a:rPr>
              <a:t> </a:t>
            </a:r>
            <a:r>
              <a:rPr lang="en-GB" sz="3600" b="1" dirty="0">
                <a:solidFill>
                  <a:schemeClr val="accent3">
                    <a:lumMod val="75000"/>
                  </a:schemeClr>
                </a:solidFill>
              </a:rPr>
              <a:t>in public participation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3265042"/>
              </p:ext>
            </p:extLst>
          </p:nvPr>
        </p:nvGraphicFramePr>
        <p:xfrm>
          <a:off x="0" y="1052736"/>
          <a:ext cx="9036496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67327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154" y="177144"/>
            <a:ext cx="6192688" cy="504056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Multi-channel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187" y="1106809"/>
            <a:ext cx="4516546" cy="6293058"/>
          </a:xfrm>
        </p:spPr>
        <p:txBody>
          <a:bodyPr>
            <a:noAutofit/>
          </a:bodyPr>
          <a:lstStyle/>
          <a:p>
            <a:r>
              <a:rPr lang="en-US" sz="2400" dirty="0"/>
              <a:t>Developing a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variety of channels for participation:</a:t>
            </a:r>
          </a:p>
          <a:p>
            <a:pPr lvl="1"/>
            <a:r>
              <a:rPr lang="en-US" sz="2000" dirty="0"/>
              <a:t>online, face to face, combined</a:t>
            </a:r>
          </a:p>
          <a:p>
            <a:pPr lvl="1"/>
            <a:r>
              <a:rPr lang="en-US" sz="2000" dirty="0"/>
              <a:t>light-touch vs. intensive</a:t>
            </a:r>
          </a:p>
          <a:p>
            <a:pPr lvl="1"/>
            <a:r>
              <a:rPr lang="en-US" sz="2000" dirty="0"/>
              <a:t>‘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crowdsourcing</a:t>
            </a:r>
            <a:r>
              <a:rPr lang="en-US" sz="2000" dirty="0"/>
              <a:t>’: tapping ‘the wisdom of the crowds’ (</a:t>
            </a:r>
            <a:r>
              <a:rPr lang="en-US" sz="2000" dirty="0" err="1"/>
              <a:t>Surowiecki</a:t>
            </a:r>
            <a:r>
              <a:rPr lang="en-US" sz="2000" dirty="0"/>
              <a:t> 2005)</a:t>
            </a:r>
          </a:p>
          <a:p>
            <a:pPr lvl="0"/>
            <a:r>
              <a:rPr lang="en-US" sz="2600" dirty="0">
                <a:solidFill>
                  <a:srgbClr val="77933C"/>
                </a:solidFill>
              </a:rPr>
              <a:t>Examples:</a:t>
            </a:r>
          </a:p>
          <a:p>
            <a:pPr lvl="1"/>
            <a:r>
              <a:rPr lang="en-US" sz="2200" dirty="0">
                <a:solidFill>
                  <a:prstClr val="black"/>
                </a:solidFill>
              </a:rPr>
              <a:t>Fix My Street </a:t>
            </a:r>
            <a:r>
              <a:rPr lang="en-US" sz="2200" dirty="0">
                <a:solidFill>
                  <a:prstClr val="black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www.fixmystreet.com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</a:p>
          <a:p>
            <a:pPr lvl="1"/>
            <a:r>
              <a:rPr lang="en-US" sz="2200" dirty="0" err="1">
                <a:solidFill>
                  <a:prstClr val="black"/>
                </a:solidFill>
              </a:rPr>
              <a:t>MapLocal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>
                <a:solidFill>
                  <a:prstClr val="black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https://maplocal.org.uk</a:t>
            </a:r>
            <a:endParaRPr lang="en-US" sz="2200" dirty="0">
              <a:solidFill>
                <a:prstClr val="black"/>
              </a:solidFill>
            </a:endParaRPr>
          </a:p>
          <a:p>
            <a:pPr lvl="1"/>
            <a:r>
              <a:rPr lang="en-US" sz="2200" dirty="0">
                <a:solidFill>
                  <a:prstClr val="black"/>
                </a:solidFill>
              </a:rPr>
              <a:t>U-Report Uganda </a:t>
            </a:r>
            <a:r>
              <a:rPr lang="en-US" sz="2200" dirty="0">
                <a:solidFill>
                  <a:prstClr val="black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www.ureport.ug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C03EC0-0295-F44A-B41E-EDA88302ED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2165" y="2685679"/>
            <a:ext cx="4771735" cy="39367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A02020-5918-624B-B62B-443B2CD495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5774" y="218624"/>
            <a:ext cx="2811252" cy="187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4324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5328592" cy="72008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Inclusive AND deliberative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369" y="920806"/>
            <a:ext cx="4871958" cy="5983684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Inclusion and diversity </a:t>
            </a:r>
            <a:r>
              <a:rPr lang="en-US" sz="2400" dirty="0"/>
              <a:t>are crucial for legitimate and effective participation</a:t>
            </a:r>
          </a:p>
          <a:p>
            <a:pPr lvl="1"/>
            <a:r>
              <a:rPr lang="en-US" sz="2000" dirty="0"/>
              <a:t>demographics AND perspectives</a:t>
            </a:r>
          </a:p>
          <a:p>
            <a:pPr lvl="1"/>
            <a:r>
              <a:rPr lang="en-US" sz="2000" b="1" dirty="0"/>
              <a:t>lowering barriers to participation</a:t>
            </a:r>
          </a:p>
          <a:p>
            <a:r>
              <a:rPr lang="en-US" sz="2400" b="1" dirty="0">
                <a:solidFill>
                  <a:srgbClr val="77933C"/>
                </a:solidFill>
              </a:rPr>
              <a:t>Deliberative engagement </a:t>
            </a:r>
            <a:r>
              <a:rPr lang="en-US" sz="2400" dirty="0"/>
              <a:t>is about: </a:t>
            </a:r>
          </a:p>
          <a:p>
            <a:pPr lvl="1"/>
            <a:r>
              <a:rPr lang="en-US" sz="2000" dirty="0"/>
              <a:t>assessing evidence</a:t>
            </a:r>
          </a:p>
          <a:p>
            <a:pPr lvl="1"/>
            <a:r>
              <a:rPr lang="en-US" sz="2000" dirty="0"/>
              <a:t>hearing &amp; </a:t>
            </a:r>
            <a:r>
              <a:rPr lang="en-US" sz="2000" dirty="0" err="1"/>
              <a:t>scrutinising</a:t>
            </a:r>
            <a:r>
              <a:rPr lang="en-US" sz="2000" dirty="0"/>
              <a:t> different views</a:t>
            </a:r>
          </a:p>
          <a:p>
            <a:pPr lvl="1"/>
            <a:r>
              <a:rPr lang="en-US" sz="2000" dirty="0"/>
              <a:t>then, making informed decisions</a:t>
            </a:r>
          </a:p>
          <a:p>
            <a:pPr lvl="0"/>
            <a:r>
              <a:rPr lang="en-US" sz="2400" dirty="0">
                <a:solidFill>
                  <a:srgbClr val="77933C"/>
                </a:solidFill>
              </a:rPr>
              <a:t>Examples –’Mini-publics’:</a:t>
            </a:r>
          </a:p>
          <a:p>
            <a:pPr lvl="1"/>
            <a:r>
              <a:rPr lang="en-US" sz="2000" b="1" dirty="0">
                <a:solidFill>
                  <a:prstClr val="black"/>
                </a:solidFill>
              </a:rPr>
              <a:t>Melbourne Citizens’ Panel on Local Finances</a:t>
            </a:r>
          </a:p>
          <a:p>
            <a:pPr lvl="1"/>
            <a:r>
              <a:rPr lang="en-US" sz="2000" dirty="0">
                <a:solidFill>
                  <a:prstClr val="black"/>
                </a:solidFill>
              </a:rPr>
              <a:t>Citizens’ Juries in Scotland </a:t>
            </a:r>
          </a:p>
          <a:p>
            <a:pPr lvl="1"/>
            <a:r>
              <a:rPr lang="en-US" sz="2000" dirty="0"/>
              <a:t>Madrid Decides –permanent citizen body alongside legislature?</a:t>
            </a:r>
          </a:p>
          <a:p>
            <a:pPr marL="457200" lvl="1" indent="0">
              <a:buNone/>
            </a:pP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0711B5-94D0-C944-B5D6-10679C8D6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327" y="4175105"/>
            <a:ext cx="4031673" cy="2682895"/>
          </a:xfrm>
          <a:prstGeom prst="rect">
            <a:avLst/>
          </a:prstGeom>
        </p:spPr>
      </p:pic>
      <p:pic>
        <p:nvPicPr>
          <p:cNvPr id="7" name="Content Placeholder 6" descr="Capture - front page.JPG">
            <a:extLst>
              <a:ext uri="{FF2B5EF4-FFF2-40B4-BE49-F238E27FC236}">
                <a16:creationId xmlns:a16="http://schemas.microsoft.com/office/drawing/2014/main" id="{826162D6-D543-E94C-8E6E-034123450A1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11068" r="-11068"/>
          <a:stretch>
            <a:fillRect/>
          </a:stretch>
        </p:blipFill>
        <p:spPr>
          <a:xfrm rot="591079">
            <a:off x="6196871" y="639371"/>
            <a:ext cx="2129434" cy="2640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701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3" y="692696"/>
            <a:ext cx="8928992" cy="850106"/>
          </a:xfrm>
        </p:spPr>
        <p:txBody>
          <a:bodyPr>
            <a:noAutofit/>
          </a:bodyPr>
          <a:lstStyle/>
          <a:p>
            <a:pPr lvl="0"/>
            <a:r>
              <a:rPr lang="en-GB" sz="4000" b="1" dirty="0">
                <a:solidFill>
                  <a:schemeClr val="accent5">
                    <a:lumMod val="75000"/>
                  </a:schemeClr>
                </a:solidFill>
              </a:rPr>
              <a:t>the big picture:</a:t>
            </a:r>
            <a:br>
              <a:rPr lang="en-GB" sz="40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GB" sz="4000" b="1" dirty="0">
                <a:solidFill>
                  <a:schemeClr val="accent3">
                    <a:lumMod val="75000"/>
                  </a:schemeClr>
                </a:solidFill>
              </a:rPr>
              <a:t>global democratic recession? </a:t>
            </a:r>
            <a:endParaRPr lang="en-US" sz="4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" name="Picture 5" descr="200235995-001.png">
            <a:extLst>
              <a:ext uri="{FF2B5EF4-FFF2-40B4-BE49-F238E27FC236}">
                <a16:creationId xmlns:a16="http://schemas.microsoft.com/office/drawing/2014/main" id="{4282E0BB-041D-2B48-955A-A6D185B1FEC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5010" y="2060848"/>
            <a:ext cx="4273979" cy="427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5173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40296"/>
          </a:xfrm>
        </p:spPr>
        <p:txBody>
          <a:bodyPr>
            <a:normAutofit fontScale="90000"/>
          </a:bodyPr>
          <a:lstStyle/>
          <a:p>
            <a:r>
              <a:rPr lang="en-GB" sz="3600" b="1" dirty="0">
                <a:solidFill>
                  <a:srgbClr val="31859C"/>
                </a:solidFill>
              </a:rPr>
              <a:t>‘Mini-publics’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936704"/>
          </a:xfrm>
        </p:spPr>
        <p:txBody>
          <a:bodyPr>
            <a:normAutofit fontScale="92500" lnSpcReduction="10000"/>
          </a:bodyPr>
          <a:lstStyle/>
          <a:p>
            <a:r>
              <a:rPr lang="en-GB" sz="2800" dirty="0"/>
              <a:t>A ‘mini-public’ is </a:t>
            </a:r>
            <a:r>
              <a:rPr lang="en-GB" sz="2800" b="1" dirty="0">
                <a:solidFill>
                  <a:schemeClr val="accent3">
                    <a:lumMod val="75000"/>
                  </a:schemeClr>
                </a:solidFill>
              </a:rPr>
              <a:t>a deliberative forum </a:t>
            </a:r>
            <a:r>
              <a:rPr lang="en-GB" sz="2800" dirty="0"/>
              <a:t>where a group of citizens (12-1,000) is:</a:t>
            </a:r>
          </a:p>
          <a:p>
            <a:pPr lvl="1"/>
            <a:r>
              <a:rPr lang="en-GB" sz="2400" dirty="0">
                <a:solidFill>
                  <a:schemeClr val="accent3">
                    <a:lumMod val="75000"/>
                  </a:schemeClr>
                </a:solidFill>
              </a:rPr>
              <a:t>selected via ‘civic lottery’, and compensated</a:t>
            </a:r>
            <a:r>
              <a:rPr lang="en-GB" sz="2400" dirty="0"/>
              <a:t>, to reflect the diversity of the public affected by the issue,</a:t>
            </a:r>
          </a:p>
          <a:p>
            <a:pPr lvl="1"/>
            <a:r>
              <a:rPr lang="en-GB" sz="2400" dirty="0"/>
              <a:t>given a </a:t>
            </a:r>
            <a:r>
              <a:rPr lang="en-GB" sz="2400" dirty="0">
                <a:solidFill>
                  <a:srgbClr val="77933C"/>
                </a:solidFill>
              </a:rPr>
              <a:t>task</a:t>
            </a:r>
            <a:r>
              <a:rPr lang="en-GB" sz="2400" dirty="0"/>
              <a:t> </a:t>
            </a:r>
            <a:r>
              <a:rPr lang="en-US" sz="2400" dirty="0"/>
              <a:t>(e</a:t>
            </a:r>
            <a:r>
              <a:rPr lang="en-GB" sz="2400" dirty="0"/>
              <a:t>.g. setting priorities, reviewing services, producing plans, judging competing evidence)</a:t>
            </a:r>
          </a:p>
          <a:p>
            <a:pPr lvl="1"/>
            <a:r>
              <a:rPr lang="en-GB" sz="2400" dirty="0"/>
              <a:t>and given </a:t>
            </a:r>
            <a:r>
              <a:rPr lang="en-GB" sz="2400" dirty="0">
                <a:solidFill>
                  <a:srgbClr val="77933C"/>
                </a:solidFill>
              </a:rPr>
              <a:t>time and </a:t>
            </a:r>
            <a:r>
              <a:rPr lang="en-GB" sz="2400" dirty="0"/>
              <a:t>support to develop considered opinions and judgements.</a:t>
            </a:r>
          </a:p>
          <a:p>
            <a:pPr lvl="1"/>
            <a:r>
              <a:rPr lang="en-GB" sz="2400" dirty="0"/>
              <a:t>Many </a:t>
            </a:r>
            <a:r>
              <a:rPr lang="en-GB" sz="2400" dirty="0">
                <a:solidFill>
                  <a:srgbClr val="77933C"/>
                </a:solidFill>
              </a:rPr>
              <a:t>types</a:t>
            </a:r>
            <a:r>
              <a:rPr lang="en-GB" sz="2400" dirty="0"/>
              <a:t>: citizens’ juries, consensus conferences, planning cells, citizens’ assemblies, etc</a:t>
            </a:r>
          </a:p>
          <a:p>
            <a:r>
              <a:rPr lang="en-GB" sz="2800" b="1" dirty="0">
                <a:solidFill>
                  <a:schemeClr val="accent3">
                    <a:lumMod val="75000"/>
                  </a:schemeClr>
                </a:solidFill>
              </a:rPr>
              <a:t>Equalities</a:t>
            </a:r>
            <a:r>
              <a:rPr lang="en-GB" sz="2800" dirty="0"/>
              <a:t> emphasis </a:t>
            </a:r>
          </a:p>
          <a:p>
            <a:pPr lvl="1"/>
            <a:r>
              <a:rPr lang="en-GB" sz="2400" dirty="0"/>
              <a:t>Measures in place to </a:t>
            </a:r>
            <a:r>
              <a:rPr lang="en-GB" sz="2400" dirty="0">
                <a:solidFill>
                  <a:srgbClr val="77933C"/>
                </a:solidFill>
              </a:rPr>
              <a:t>lower barriers to par</a:t>
            </a:r>
            <a:r>
              <a:rPr lang="en-GB" sz="2400" dirty="0"/>
              <a:t>ticipation and minimise </a:t>
            </a:r>
            <a:r>
              <a:rPr lang="en-GB" sz="2400" u="sng" dirty="0"/>
              <a:t>self-selection bias </a:t>
            </a:r>
            <a:r>
              <a:rPr lang="en-GB" sz="2400" dirty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en-GB" sz="2000" dirty="0"/>
              <a:t>E.g. stipend, random selection, support)</a:t>
            </a:r>
          </a:p>
          <a:p>
            <a:r>
              <a:rPr lang="en-GB" sz="2800" dirty="0"/>
              <a:t>It generates </a:t>
            </a:r>
            <a:r>
              <a:rPr lang="en-GB" sz="2800" b="1" dirty="0">
                <a:solidFill>
                  <a:srgbClr val="77933C"/>
                </a:solidFill>
              </a:rPr>
              <a:t>decisions or recommendations </a:t>
            </a:r>
            <a:r>
              <a:rPr lang="en-GB" sz="2800" dirty="0"/>
              <a:t>that authorities must respond to, and which inform broader public engagement / public deliberation</a:t>
            </a:r>
          </a:p>
        </p:txBody>
      </p:sp>
    </p:spTree>
    <p:extLst>
      <p:ext uri="{BB962C8B-B14F-4D97-AF65-F5344CB8AC3E}">
        <p14:creationId xmlns:p14="http://schemas.microsoft.com/office/powerpoint/2010/main" val="269068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22887-CB16-274D-BD16-24C2C3917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618" y="911947"/>
            <a:ext cx="4951141" cy="784728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The City of Melbourne </a:t>
            </a:r>
            <a:br>
              <a:rPr lang="en-GB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GB" b="1" dirty="0">
                <a:solidFill>
                  <a:schemeClr val="accent3">
                    <a:lumMod val="75000"/>
                  </a:schemeClr>
                </a:solidFill>
              </a:rPr>
              <a:t>People’s Panel </a:t>
            </a:r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(2014)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B3DFF-5668-394E-BBA6-87965D003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025" y="2464421"/>
            <a:ext cx="8642194" cy="4393579"/>
          </a:xfrm>
        </p:spPr>
        <p:txBody>
          <a:bodyPr>
            <a:normAutofit fontScale="85000" lnSpcReduction="10000"/>
          </a:bodyPr>
          <a:lstStyle/>
          <a:p>
            <a:r>
              <a:rPr lang="en-GB" sz="2800" b="1" dirty="0">
                <a:solidFill>
                  <a:schemeClr val="accent5">
                    <a:lumMod val="75000"/>
                  </a:schemeClr>
                </a:solidFill>
              </a:rPr>
              <a:t>Composition: </a:t>
            </a:r>
            <a:r>
              <a:rPr lang="en-GB" sz="2800" dirty="0"/>
              <a:t>43 members randomly selected from the population (50/50 split between residents and business owners)</a:t>
            </a:r>
          </a:p>
          <a:p>
            <a:r>
              <a:rPr lang="en-GB" sz="2800" b="1" dirty="0">
                <a:solidFill>
                  <a:schemeClr val="accent5">
                    <a:lumMod val="75000"/>
                  </a:schemeClr>
                </a:solidFill>
              </a:rPr>
              <a:t>Task: </a:t>
            </a:r>
            <a:r>
              <a:rPr lang="en-GB" sz="2800" dirty="0"/>
              <a:t>scrutinise 10-year financial plan worth $5 Billion (in light of $1.2 Billion gap)</a:t>
            </a:r>
          </a:p>
          <a:p>
            <a:r>
              <a:rPr lang="en-GB" sz="2800" b="1" dirty="0">
                <a:solidFill>
                  <a:schemeClr val="accent5">
                    <a:lumMod val="75000"/>
                  </a:schemeClr>
                </a:solidFill>
              </a:rPr>
              <a:t>Principles</a:t>
            </a:r>
            <a:r>
              <a:rPr lang="en-GB" sz="2800" dirty="0"/>
              <a:t> provided by the Municipality: to be specific, realistic and forward thinking and for their ideas to be sustainable, achievable, relevant to the challenges and to add value to the city</a:t>
            </a:r>
          </a:p>
          <a:p>
            <a:r>
              <a:rPr lang="en-GB" sz="2800" b="1" dirty="0">
                <a:solidFill>
                  <a:schemeClr val="accent5">
                    <a:lumMod val="75000"/>
                  </a:schemeClr>
                </a:solidFill>
              </a:rPr>
              <a:t>Broader community and stakeholder engagement</a:t>
            </a:r>
            <a:r>
              <a:rPr lang="en-GB" sz="2800" dirty="0"/>
              <a:t> process feeding into the Panel</a:t>
            </a:r>
          </a:p>
          <a:p>
            <a:r>
              <a:rPr lang="en-GB" sz="2800" b="1" dirty="0">
                <a:solidFill>
                  <a:schemeClr val="accent5">
                    <a:lumMod val="75000"/>
                  </a:schemeClr>
                </a:solidFill>
              </a:rPr>
              <a:t>Result: </a:t>
            </a:r>
            <a:r>
              <a:rPr lang="en-GB" sz="2800" dirty="0"/>
              <a:t>11 recommendations embedded the Council’s 10-year financial plan, including </a:t>
            </a:r>
            <a:r>
              <a:rPr lang="en-GB" sz="2800" b="1" dirty="0">
                <a:solidFill>
                  <a:schemeClr val="accent3">
                    <a:lumMod val="75000"/>
                  </a:schemeClr>
                </a:solidFill>
              </a:rPr>
              <a:t>spending </a:t>
            </a:r>
            <a:r>
              <a:rPr lang="en-GB" sz="2800" b="1" i="1" u="sng" dirty="0">
                <a:solidFill>
                  <a:schemeClr val="accent3">
                    <a:lumMod val="75000"/>
                  </a:schemeClr>
                </a:solidFill>
              </a:rPr>
              <a:t>and</a:t>
            </a:r>
            <a:r>
              <a:rPr lang="en-GB" sz="2800" b="1" dirty="0">
                <a:solidFill>
                  <a:schemeClr val="accent3">
                    <a:lumMod val="75000"/>
                  </a:schemeClr>
                </a:solidFill>
              </a:rPr>
              <a:t> revenue </a:t>
            </a:r>
            <a:r>
              <a:rPr lang="en-GB" sz="2800" dirty="0"/>
              <a:t>priorities</a:t>
            </a:r>
          </a:p>
          <a:p>
            <a:endParaRPr lang="en-GB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600BA4-FAB7-354A-BF34-8939DCFC8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062" y="74571"/>
            <a:ext cx="3256157" cy="21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84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08" y="116632"/>
            <a:ext cx="5221088" cy="720080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Empowered and consequential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008" y="1147295"/>
            <a:ext cx="4616636" cy="5616624"/>
          </a:xfrm>
        </p:spPr>
        <p:txBody>
          <a:bodyPr>
            <a:normAutofit/>
          </a:bodyPr>
          <a:lstStyle/>
          <a:p>
            <a:r>
              <a:rPr lang="en-US" sz="2400" dirty="0"/>
              <a:t>Participation thrives when </a:t>
            </a:r>
            <a:r>
              <a:rPr lang="en-US" sz="2400" dirty="0">
                <a:solidFill>
                  <a:srgbClr val="77933C"/>
                </a:solidFill>
              </a:rPr>
              <a:t>important issues and resources </a:t>
            </a:r>
            <a:r>
              <a:rPr lang="en-US" sz="2400" dirty="0"/>
              <a:t>are at a stake, and citizens feel their contribution can actually make a difference</a:t>
            </a:r>
          </a:p>
          <a:p>
            <a:pPr lvl="0"/>
            <a:r>
              <a:rPr lang="en-US" sz="2800" dirty="0">
                <a:solidFill>
                  <a:srgbClr val="77933C"/>
                </a:solidFill>
              </a:rPr>
              <a:t>Example:</a:t>
            </a:r>
          </a:p>
          <a:p>
            <a:pPr lvl="1"/>
            <a:r>
              <a:rPr lang="en-US" sz="2400" dirty="0">
                <a:solidFill>
                  <a:prstClr val="black"/>
                </a:solidFill>
              </a:rPr>
              <a:t>Participatory Budgeting, from Porto Alegre (Brazil) to 2,700 localities around the world</a:t>
            </a:r>
          </a:p>
          <a:p>
            <a:pPr lvl="1"/>
            <a:r>
              <a:rPr lang="en-US" sz="2400" dirty="0">
                <a:solidFill>
                  <a:prstClr val="black"/>
                </a:solidFill>
              </a:rPr>
              <a:t>Better Reykjavik </a:t>
            </a:r>
          </a:p>
          <a:p>
            <a:pPr lvl="1"/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8" name="Content Placeholder 6" descr="infographic of Paris PB process.jpg">
            <a:extLst>
              <a:ext uri="{FF2B5EF4-FFF2-40B4-BE49-F238E27FC236}">
                <a16:creationId xmlns:a16="http://schemas.microsoft.com/office/drawing/2014/main" id="{2A811867-03C5-6F44-A176-0DF6E31F2A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47789" r="-147789"/>
          <a:stretch>
            <a:fillRect/>
          </a:stretch>
        </p:blipFill>
        <p:spPr>
          <a:xfrm>
            <a:off x="3004051" y="0"/>
            <a:ext cx="9044948" cy="47881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61DC6E-C2F3-1049-8DBB-7A96B080DB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4609" y="5138834"/>
            <a:ext cx="3234803" cy="16656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26A4F9-B057-7A40-9A4D-2DAFDFA955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3172" y="4788183"/>
            <a:ext cx="2859295" cy="202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4304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738" y="439937"/>
            <a:ext cx="8936672" cy="576064"/>
          </a:xfrm>
        </p:spPr>
        <p:txBody>
          <a:bodyPr>
            <a:normAutofit fontScale="90000"/>
          </a:bodyPr>
          <a:lstStyle/>
          <a:p>
            <a:r>
              <a:rPr lang="en-GB" sz="3600" b="1" dirty="0">
                <a:solidFill>
                  <a:srgbClr val="31859C"/>
                </a:solidFill>
              </a:rPr>
              <a:t>Participatory </a:t>
            </a:r>
            <a:r>
              <a:rPr lang="en-US" sz="3600" b="1" dirty="0">
                <a:solidFill>
                  <a:srgbClr val="31859C"/>
                </a:solidFill>
              </a:rPr>
              <a:t>B</a:t>
            </a:r>
            <a:r>
              <a:rPr lang="en-GB" sz="3600" b="1" dirty="0" err="1">
                <a:solidFill>
                  <a:srgbClr val="31859C"/>
                </a:solidFill>
              </a:rPr>
              <a:t>udgeting</a:t>
            </a:r>
            <a:r>
              <a:rPr lang="en-GB" sz="3600" b="1" dirty="0">
                <a:solidFill>
                  <a:srgbClr val="31859C"/>
                </a:solidFill>
              </a:rPr>
              <a:t>: </a:t>
            </a:r>
            <a:br>
              <a:rPr lang="en-GB" sz="3600" b="1" dirty="0">
                <a:solidFill>
                  <a:srgbClr val="31859C"/>
                </a:solidFill>
              </a:rPr>
            </a:br>
            <a:r>
              <a:rPr lang="en-GB" sz="3600" b="1" dirty="0">
                <a:solidFill>
                  <a:srgbClr val="31859C"/>
                </a:solidFill>
              </a:rPr>
              <a:t>Outcomes in Porto Alegre and Brazil</a:t>
            </a:r>
            <a:br>
              <a:rPr lang="en-GB" sz="3600" b="1" dirty="0">
                <a:solidFill>
                  <a:srgbClr val="31859C"/>
                </a:solidFill>
              </a:rPr>
            </a:br>
            <a:r>
              <a:rPr lang="en-GB" sz="1600" dirty="0"/>
              <a:t>Baiocchi 2001, 2005; </a:t>
            </a:r>
            <a:r>
              <a:rPr lang="en-GB" sz="1600" dirty="0" err="1"/>
              <a:t>Sintomer</a:t>
            </a:r>
            <a:r>
              <a:rPr lang="en-GB" sz="1600" dirty="0"/>
              <a:t> et al. 2012; </a:t>
            </a:r>
            <a:r>
              <a:rPr lang="en-GB" sz="1600" dirty="0" err="1"/>
              <a:t>Wampler</a:t>
            </a:r>
            <a:r>
              <a:rPr lang="en-GB" sz="1600" dirty="0"/>
              <a:t> and </a:t>
            </a:r>
            <a:r>
              <a:rPr lang="en-GB" sz="1600" dirty="0" err="1"/>
              <a:t>Touchton</a:t>
            </a:r>
            <a:r>
              <a:rPr lang="en-GB" sz="1600" dirty="0"/>
              <a:t> 2014</a:t>
            </a:r>
            <a:endParaRPr lang="en-GB" sz="2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1649791"/>
            <a:ext cx="7263114" cy="6221186"/>
          </a:xfrm>
        </p:spPr>
        <p:txBody>
          <a:bodyPr>
            <a:noAutofit/>
          </a:bodyPr>
          <a:lstStyle/>
          <a:p>
            <a:pPr marL="444500" indent="-444500">
              <a:lnSpc>
                <a:spcPct val="70000"/>
              </a:lnSpc>
              <a:spcAft>
                <a:spcPts val="600"/>
              </a:spcAft>
            </a:pPr>
            <a:r>
              <a:rPr lang="en-GB" sz="2200" dirty="0"/>
              <a:t>Increased new housing for poor families &gt; </a:t>
            </a:r>
            <a:r>
              <a:rPr lang="en-GB" sz="2200" dirty="0">
                <a:solidFill>
                  <a:srgbClr val="77933C"/>
                </a:solidFill>
              </a:rPr>
              <a:t>1986-1988=1,714 families; 1992-1995=28,862 families</a:t>
            </a:r>
          </a:p>
          <a:p>
            <a:pPr marL="444500" indent="-444500">
              <a:lnSpc>
                <a:spcPct val="70000"/>
              </a:lnSpc>
              <a:spcAft>
                <a:spcPts val="600"/>
              </a:spcAft>
            </a:pPr>
            <a:r>
              <a:rPr lang="en-GB" sz="2200" dirty="0"/>
              <a:t>Increased number of schools and nurseries &gt; </a:t>
            </a:r>
            <a:r>
              <a:rPr lang="en-GB" sz="2200" dirty="0">
                <a:solidFill>
                  <a:srgbClr val="77933C"/>
                </a:solidFill>
              </a:rPr>
              <a:t>86 schools in 2001 (vs. 29 in 1988)</a:t>
            </a:r>
          </a:p>
          <a:p>
            <a:pPr marL="450850" indent="-450850">
              <a:lnSpc>
                <a:spcPct val="70000"/>
              </a:lnSpc>
              <a:spcAft>
                <a:spcPts val="600"/>
              </a:spcAft>
            </a:pPr>
            <a:r>
              <a:rPr lang="en-GB" sz="2200" dirty="0"/>
              <a:t>Improved infrastructure</a:t>
            </a:r>
          </a:p>
          <a:p>
            <a:pPr lvl="1">
              <a:lnSpc>
                <a:spcPct val="70000"/>
              </a:lnSpc>
              <a:spcAft>
                <a:spcPts val="600"/>
              </a:spcAft>
            </a:pPr>
            <a:r>
              <a:rPr lang="en-GB" sz="2200" dirty="0">
                <a:solidFill>
                  <a:srgbClr val="77933C"/>
                </a:solidFill>
              </a:rPr>
              <a:t>20 Km of new pavement yearly in poorest areas</a:t>
            </a:r>
          </a:p>
          <a:p>
            <a:pPr lvl="1">
              <a:lnSpc>
                <a:spcPct val="70000"/>
              </a:lnSpc>
              <a:spcAft>
                <a:spcPts val="600"/>
              </a:spcAft>
            </a:pPr>
            <a:r>
              <a:rPr lang="en-GB" sz="2200" dirty="0">
                <a:solidFill>
                  <a:srgbClr val="77933C"/>
                </a:solidFill>
              </a:rPr>
              <a:t>98% residents have running water (vs. 75% in 1988)</a:t>
            </a:r>
          </a:p>
          <a:p>
            <a:pPr marL="450850" indent="-450850">
              <a:lnSpc>
                <a:spcPct val="70000"/>
              </a:lnSpc>
              <a:spcAft>
                <a:spcPts val="600"/>
              </a:spcAft>
            </a:pPr>
            <a:r>
              <a:rPr lang="en-GB" sz="2200" dirty="0"/>
              <a:t>Reduced spending in administrative costs and improved relationships between residents and local government officials</a:t>
            </a:r>
          </a:p>
          <a:p>
            <a:pPr marL="450850" indent="-450850">
              <a:lnSpc>
                <a:spcPct val="70000"/>
              </a:lnSpc>
              <a:spcAft>
                <a:spcPts val="600"/>
              </a:spcAft>
            </a:pPr>
            <a:r>
              <a:rPr lang="en-GB" sz="2200" dirty="0"/>
              <a:t>Increased citizen participation </a:t>
            </a:r>
          </a:p>
          <a:p>
            <a:pPr marL="850900" lvl="1" indent="-450850">
              <a:lnSpc>
                <a:spcPct val="70000"/>
              </a:lnSpc>
              <a:spcAft>
                <a:spcPts val="600"/>
              </a:spcAft>
            </a:pPr>
            <a:r>
              <a:rPr lang="en-GB" sz="2200" dirty="0">
                <a:solidFill>
                  <a:srgbClr val="77933C"/>
                </a:solidFill>
              </a:rPr>
              <a:t>Up to 50,000 participants + good representation of disadvantaged groups</a:t>
            </a:r>
          </a:p>
          <a:p>
            <a:pPr marL="450850" indent="-450850">
              <a:lnSpc>
                <a:spcPct val="70000"/>
              </a:lnSpc>
              <a:spcAft>
                <a:spcPts val="600"/>
              </a:spcAft>
            </a:pPr>
            <a:r>
              <a:rPr lang="en-GB" sz="2200" dirty="0"/>
              <a:t>Beyond Porto Alegre &gt;  over 200 localities in Brazil, measurable </a:t>
            </a:r>
            <a:r>
              <a:rPr lang="en-GB" sz="2200" b="1" dirty="0">
                <a:solidFill>
                  <a:schemeClr val="accent3">
                    <a:lumMod val="75000"/>
                  </a:schemeClr>
                </a:solidFill>
              </a:rPr>
              <a:t>reduction</a:t>
            </a:r>
            <a:r>
              <a:rPr lang="en-GB" sz="2200" dirty="0"/>
              <a:t> on indicators </a:t>
            </a:r>
            <a:r>
              <a:rPr lang="en-GB" sz="2200" b="1" dirty="0">
                <a:solidFill>
                  <a:schemeClr val="accent3">
                    <a:lumMod val="75000"/>
                  </a:schemeClr>
                </a:solidFill>
              </a:rPr>
              <a:t>of health inequalities</a:t>
            </a:r>
            <a:r>
              <a:rPr lang="en-GB" sz="2200" dirty="0"/>
              <a:t> over 25 years (e.g. infant mortality)</a:t>
            </a:r>
            <a:endParaRPr lang="en-US" sz="2200" dirty="0"/>
          </a:p>
          <a:p>
            <a:pPr marL="450850" indent="-450850">
              <a:lnSpc>
                <a:spcPct val="70000"/>
              </a:lnSpc>
              <a:spcAft>
                <a:spcPts val="600"/>
              </a:spcAft>
            </a:pPr>
            <a:endParaRPr lang="en-GB" sz="2200" dirty="0"/>
          </a:p>
        </p:txBody>
      </p:sp>
      <p:pic>
        <p:nvPicPr>
          <p:cNvPr id="6" name="Content Placeholder 3" descr="Participatory-Budgeting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20275" r="20275"/>
          <a:stretch>
            <a:fillRect/>
          </a:stretch>
        </p:blipFill>
        <p:spPr>
          <a:xfrm>
            <a:off x="7056280" y="3146082"/>
            <a:ext cx="2014130" cy="2257191"/>
          </a:xfrm>
        </p:spPr>
      </p:pic>
    </p:spTree>
    <p:extLst>
      <p:ext uri="{BB962C8B-B14F-4D97-AF65-F5344CB8AC3E}">
        <p14:creationId xmlns:p14="http://schemas.microsoft.com/office/powerpoint/2010/main" val="321339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548680"/>
            <a:ext cx="8784976" cy="2201416"/>
          </a:xfrm>
        </p:spPr>
        <p:txBody>
          <a:bodyPr>
            <a:noAutofit/>
          </a:bodyPr>
          <a:lstStyle/>
          <a:p>
            <a:pPr marL="457200" lvl="1" indent="0">
              <a:lnSpc>
                <a:spcPct val="70000"/>
              </a:lnSpc>
              <a:spcAft>
                <a:spcPts val="1200"/>
              </a:spcAft>
              <a:buNone/>
            </a:pPr>
            <a:r>
              <a:rPr lang="en-GB" sz="8000" dirty="0">
                <a:solidFill>
                  <a:srgbClr val="77933C"/>
                </a:solidFill>
              </a:rPr>
              <a:t>what does this mean </a:t>
            </a:r>
            <a:r>
              <a:rPr lang="en-GB" sz="8000" dirty="0">
                <a:solidFill>
                  <a:schemeClr val="accent5">
                    <a:lumMod val="75000"/>
                  </a:schemeClr>
                </a:solidFill>
              </a:rPr>
              <a:t>for your community of practice?</a:t>
            </a:r>
            <a:br>
              <a:rPr lang="en-GB" sz="8000" dirty="0">
                <a:solidFill>
                  <a:schemeClr val="accent5">
                    <a:lumMod val="75000"/>
                  </a:schemeClr>
                </a:solidFill>
              </a:rPr>
            </a:br>
            <a:endParaRPr lang="en-GB" sz="8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Content Placeholder 3" descr="group 3d.png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-16598" r="-16598"/>
          <a:stretch>
            <a:fillRect/>
          </a:stretch>
        </p:blipFill>
        <p:spPr>
          <a:xfrm>
            <a:off x="3789902" y="3645024"/>
            <a:ext cx="5345198" cy="29396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  <a:bevelB prst="slope"/>
          </a:sp3d>
        </p:spPr>
      </p:pic>
    </p:spTree>
    <p:extLst>
      <p:ext uri="{BB962C8B-B14F-4D97-AF65-F5344CB8AC3E}">
        <p14:creationId xmlns:p14="http://schemas.microsoft.com/office/powerpoint/2010/main" val="7852926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4970" y="167268"/>
            <a:ext cx="8229600" cy="757702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chemeClr val="accent5">
                    <a:lumMod val="75000"/>
                  </a:schemeClr>
                </a:solidFill>
              </a:rPr>
              <a:t>Key challenges in the development of participatory culture and capacity in local government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13458" y="1210433"/>
            <a:ext cx="8787667" cy="5647567"/>
          </a:xfrm>
        </p:spPr>
        <p:txBody>
          <a:bodyPr>
            <a:noAutofit/>
          </a:bodyPr>
          <a:lstStyle/>
          <a:p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Reshaping mindsets and ways of working</a:t>
            </a:r>
          </a:p>
          <a:p>
            <a:pPr lvl="1"/>
            <a:r>
              <a:rPr lang="en-GB" sz="2000" dirty="0"/>
              <a:t>Commitment to democratic innovation from public servants, elected representatives, civil society groups and citizens</a:t>
            </a:r>
          </a:p>
          <a:p>
            <a:pPr lvl="1"/>
            <a:r>
              <a:rPr lang="en-GB" sz="2000" dirty="0"/>
              <a:t>Facilitative leadership</a:t>
            </a:r>
          </a:p>
          <a:p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Inequalities of power and influence </a:t>
            </a:r>
            <a:r>
              <a:rPr lang="en-GB" sz="2000" u="sng" dirty="0"/>
              <a:t>within</a:t>
            </a:r>
            <a:r>
              <a:rPr lang="en-GB" sz="2000" dirty="0"/>
              <a:t> communities of place, practice and interest:</a:t>
            </a:r>
          </a:p>
          <a:p>
            <a:pPr lvl="1"/>
            <a:r>
              <a:rPr lang="en-GB" sz="2000" dirty="0">
                <a:solidFill>
                  <a:schemeClr val="accent5">
                    <a:lumMod val="75000"/>
                  </a:schemeClr>
                </a:solidFill>
              </a:rPr>
              <a:t>lowering barriers to participation and creating a level-playing field</a:t>
            </a:r>
            <a:r>
              <a:rPr lang="en-GB" sz="2000" dirty="0"/>
              <a:t> </a:t>
            </a:r>
          </a:p>
          <a:p>
            <a:pPr lvl="1"/>
            <a:r>
              <a:rPr lang="en-GB" sz="2000" dirty="0"/>
              <a:t>democratic innovations can clash with established relationships and dynamics in policy networks</a:t>
            </a:r>
          </a:p>
          <a:p>
            <a:r>
              <a:rPr lang="en-GB" sz="2000" dirty="0"/>
              <a:t>Investment in developing </a:t>
            </a:r>
          </a:p>
          <a:p>
            <a:pPr lvl="1"/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capacity and skills: </a:t>
            </a:r>
            <a:r>
              <a:rPr lang="en-GB" sz="2000" dirty="0"/>
              <a:t>facilitation, </a:t>
            </a:r>
            <a:r>
              <a:rPr lang="en-US" sz="2000" dirty="0"/>
              <a:t>process design, m</a:t>
            </a:r>
            <a:r>
              <a:rPr lang="en-GB" sz="2000" dirty="0" err="1"/>
              <a:t>ediation</a:t>
            </a:r>
            <a:r>
              <a:rPr lang="en-GB" sz="2000" dirty="0"/>
              <a:t>, negotiation, brokering, </a:t>
            </a:r>
            <a:r>
              <a:rPr lang="en-GB" sz="2000" dirty="0" err="1"/>
              <a:t>etc</a:t>
            </a:r>
            <a:endParaRPr lang="en-GB" sz="2000" dirty="0"/>
          </a:p>
          <a:p>
            <a:pPr lvl="1">
              <a:spcAft>
                <a:spcPts val="600"/>
              </a:spcAft>
            </a:pP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infrastructure</a:t>
            </a:r>
            <a:r>
              <a:rPr lang="en-GB" sz="2000" dirty="0"/>
              <a:t> e.g. spaces, platforms</a:t>
            </a:r>
          </a:p>
          <a:p>
            <a:r>
              <a:rPr lang="en-GB" sz="2000" dirty="0"/>
              <a:t>Long-term commitment, ongoing learning and adaptation: </a:t>
            </a: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Understanding the synergies and tensions between representative and participatory democracy</a:t>
            </a:r>
          </a:p>
          <a:p>
            <a:endParaRPr lang="en-GB" sz="2000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0831639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7277168"/>
              </p:ext>
            </p:extLst>
          </p:nvPr>
        </p:nvGraphicFramePr>
        <p:xfrm>
          <a:off x="546410" y="597348"/>
          <a:ext cx="8129240" cy="626065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64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1123">
                <a:tc>
                  <a:txBody>
                    <a:bodyPr/>
                    <a:lstStyle/>
                    <a:p>
                      <a:r>
                        <a:rPr lang="en-GB" sz="2800" dirty="0"/>
                        <a:t>Traditional leader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Facilitative leader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4406">
                <a:tc>
                  <a:txBody>
                    <a:bodyPr/>
                    <a:lstStyle/>
                    <a:p>
                      <a:r>
                        <a:rPr lang="en-US" sz="2400" dirty="0"/>
                        <a:t>H</a:t>
                      </a:r>
                      <a:r>
                        <a:rPr lang="en-GB" sz="2400" dirty="0" err="1"/>
                        <a:t>ierarchies</a:t>
                      </a:r>
                      <a:r>
                        <a:rPr lang="en-GB" sz="2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Networks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9403">
                <a:tc>
                  <a:txBody>
                    <a:bodyPr/>
                    <a:lstStyle/>
                    <a:p>
                      <a:r>
                        <a:rPr lang="en-GB" sz="2400" dirty="0"/>
                        <a:t>Certainty (knows</a:t>
                      </a:r>
                      <a:r>
                        <a:rPr lang="en-GB" sz="2400" baseline="0" dirty="0"/>
                        <a:t> everything)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Openness (constant</a:t>
                      </a:r>
                      <a:r>
                        <a:rPr lang="en-GB" sz="2400" baseline="0" dirty="0"/>
                        <a:t> learning)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5006">
                <a:tc>
                  <a:txBody>
                    <a:bodyPr/>
                    <a:lstStyle/>
                    <a:p>
                      <a:r>
                        <a:rPr lang="en-US" sz="2400" dirty="0"/>
                        <a:t>L</a:t>
                      </a:r>
                      <a:r>
                        <a:rPr lang="en-GB" sz="2400" dirty="0" err="1"/>
                        <a:t>eads</a:t>
                      </a:r>
                      <a:r>
                        <a:rPr lang="en-GB" sz="2400" dirty="0"/>
                        <a:t> others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H</a:t>
                      </a:r>
                      <a:r>
                        <a:rPr lang="en-GB" sz="2400" dirty="0" err="1"/>
                        <a:t>elps</a:t>
                      </a:r>
                      <a:r>
                        <a:rPr lang="en-GB" sz="2400" dirty="0"/>
                        <a:t> others to lead themselves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940">
                <a:tc>
                  <a:txBody>
                    <a:bodyPr/>
                    <a:lstStyle/>
                    <a:p>
                      <a:r>
                        <a:rPr lang="en-GB" sz="2400" dirty="0"/>
                        <a:t>Good at talking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Good at listening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45356">
                <a:tc>
                  <a:txBody>
                    <a:bodyPr/>
                    <a:lstStyle/>
                    <a:p>
                      <a:r>
                        <a:rPr lang="en-US" sz="2400" dirty="0"/>
                        <a:t>K</a:t>
                      </a:r>
                      <a:r>
                        <a:rPr lang="en-GB" sz="2400" dirty="0" err="1"/>
                        <a:t>nows</a:t>
                      </a:r>
                      <a:r>
                        <a:rPr lang="en-GB" sz="2400" dirty="0"/>
                        <a:t> the direction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Helps others to work out the direction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5744">
                <a:tc>
                  <a:txBody>
                    <a:bodyPr/>
                    <a:lstStyle/>
                    <a:p>
                      <a:r>
                        <a:rPr lang="en-GB" sz="2400" dirty="0"/>
                        <a:t>Commanding and controlling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Facilitating and mediating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79265">
                <a:tc>
                  <a:txBody>
                    <a:bodyPr/>
                    <a:lstStyle/>
                    <a:p>
                      <a:r>
                        <a:rPr lang="en-GB" sz="2400" dirty="0"/>
                        <a:t>Builds alliances to win policy battles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Builds alliances to find workable policy agreements and solutions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94E02FC8-2287-F442-96B3-E41947952720}"/>
              </a:ext>
            </a:extLst>
          </p:cNvPr>
          <p:cNvSpPr txBox="1"/>
          <p:nvPr/>
        </p:nvSpPr>
        <p:spPr>
          <a:xfrm>
            <a:off x="2547933" y="44605"/>
            <a:ext cx="41261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009999"/>
                </a:solidFill>
              </a:rPr>
              <a:t>21</a:t>
            </a:r>
            <a:r>
              <a:rPr lang="en-GB" sz="2800" b="1" baseline="30000" dirty="0">
                <a:solidFill>
                  <a:srgbClr val="009999"/>
                </a:solidFill>
              </a:rPr>
              <a:t>st</a:t>
            </a:r>
            <a:r>
              <a:rPr lang="en-GB" sz="2800" b="1" dirty="0">
                <a:solidFill>
                  <a:srgbClr val="009999"/>
                </a:solidFill>
              </a:rPr>
              <a:t> century public servant</a:t>
            </a:r>
          </a:p>
        </p:txBody>
      </p:sp>
    </p:spTree>
    <p:extLst>
      <p:ext uri="{BB962C8B-B14F-4D97-AF65-F5344CB8AC3E}">
        <p14:creationId xmlns:p14="http://schemas.microsoft.com/office/powerpoint/2010/main" val="2104032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0313"/>
            <a:ext cx="8928992" cy="850106"/>
          </a:xfrm>
        </p:spPr>
        <p:txBody>
          <a:bodyPr>
            <a:noAutofit/>
          </a:bodyPr>
          <a:lstStyle/>
          <a:p>
            <a:pPr lvl="0"/>
            <a:r>
              <a:rPr lang="en-GB" sz="2800" b="1" dirty="0">
                <a:solidFill>
                  <a:schemeClr val="accent5">
                    <a:lumMod val="75000"/>
                  </a:schemeClr>
                </a:solidFill>
              </a:rPr>
              <a:t>Concluding: </a:t>
            </a:r>
            <a:br>
              <a:rPr lang="en-GB" sz="28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</a:rPr>
              <a:t>towards participatory democracy in local governance</a:t>
            </a:r>
            <a:br>
              <a:rPr lang="en-GB" sz="2800" b="1" dirty="0">
                <a:solidFill>
                  <a:schemeClr val="accent5">
                    <a:lumMod val="75000"/>
                  </a:schemeClr>
                </a:solidFill>
              </a:rPr>
            </a:br>
            <a:endParaRPr lang="en-US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049" y="1698429"/>
            <a:ext cx="7696116" cy="5949280"/>
          </a:xfrm>
        </p:spPr>
        <p:txBody>
          <a:bodyPr>
            <a:normAutofit/>
          </a:bodyPr>
          <a:lstStyle/>
          <a:p>
            <a:r>
              <a:rPr lang="en-GB" sz="2800" dirty="0"/>
              <a:t>Legal and administrative professionals have a crucial role in the development a more participatory democracy to improve local governance</a:t>
            </a:r>
          </a:p>
          <a:p>
            <a:r>
              <a:rPr lang="en-GB" sz="2800" dirty="0"/>
              <a:t>Public servants at all levels can help to make </a:t>
            </a:r>
            <a:r>
              <a:rPr lang="en-GB" sz="2800" dirty="0">
                <a:solidFill>
                  <a:schemeClr val="accent3">
                    <a:lumMod val="75000"/>
                  </a:schemeClr>
                </a:solidFill>
              </a:rPr>
              <a:t>space for democratic innovation </a:t>
            </a:r>
            <a:r>
              <a:rPr lang="en-GB" sz="2800" dirty="0"/>
              <a:t>by creating:</a:t>
            </a:r>
          </a:p>
          <a:p>
            <a:pPr lvl="1"/>
            <a:r>
              <a:rPr lang="en-GB" sz="2400" dirty="0">
                <a:solidFill>
                  <a:schemeClr val="accent3">
                    <a:lumMod val="75000"/>
                  </a:schemeClr>
                </a:solidFill>
              </a:rPr>
              <a:t>enabling conditions</a:t>
            </a:r>
            <a:r>
              <a:rPr lang="en-GB" sz="2400" dirty="0"/>
              <a:t>, </a:t>
            </a:r>
          </a:p>
          <a:p>
            <a:pPr lvl="1"/>
            <a:r>
              <a:rPr lang="en-GB" sz="2400" dirty="0">
                <a:solidFill>
                  <a:schemeClr val="accent3">
                    <a:lumMod val="75000"/>
                  </a:schemeClr>
                </a:solidFill>
              </a:rPr>
              <a:t>legislation and regulation,</a:t>
            </a:r>
          </a:p>
          <a:p>
            <a:pPr lvl="1"/>
            <a:r>
              <a:rPr lang="en-GB" sz="2400" dirty="0">
                <a:solidFill>
                  <a:schemeClr val="accent3">
                    <a:lumMod val="75000"/>
                  </a:schemeClr>
                </a:solidFill>
              </a:rPr>
              <a:t>governance structures</a:t>
            </a:r>
            <a:r>
              <a:rPr lang="en-GB" sz="2400" dirty="0"/>
              <a:t>, </a:t>
            </a:r>
          </a:p>
          <a:p>
            <a:pPr lvl="1"/>
            <a:r>
              <a:rPr lang="en-GB" sz="2400" dirty="0">
                <a:solidFill>
                  <a:schemeClr val="accent3">
                    <a:lumMod val="75000"/>
                  </a:schemeClr>
                </a:solidFill>
              </a:rPr>
              <a:t>and support for capacity-building</a:t>
            </a:r>
            <a:r>
              <a:rPr lang="en-GB" sz="2400" dirty="0"/>
              <a:t>.</a:t>
            </a:r>
            <a:endParaRPr lang="en-GB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1264129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743" y="837847"/>
            <a:ext cx="8539480" cy="3971220"/>
          </a:xfrm>
          <a:noFill/>
        </p:spPr>
        <p:txBody>
          <a:bodyPr>
            <a:noAutofit/>
          </a:bodyPr>
          <a:lstStyle/>
          <a:p>
            <a:pPr marL="0" lvl="1" indent="0">
              <a:spcBef>
                <a:spcPts val="750"/>
              </a:spcBef>
              <a:buNone/>
            </a:pPr>
            <a:r>
              <a:rPr lang="en-GB" i="1" dirty="0"/>
              <a:t>Everywhere there are waves of criticism and doubt as to whether democracy can meet pressing problems … </a:t>
            </a:r>
            <a:r>
              <a:rPr lang="en-GB" i="1" dirty="0">
                <a:solidFill>
                  <a:schemeClr val="accent3">
                    <a:lumMod val="75000"/>
                  </a:schemeClr>
                </a:solidFill>
              </a:rPr>
              <a:t>Wherever it has fallen, democracy had not become part of the bone and blood of the people in daily conduct of its life</a:t>
            </a:r>
            <a:r>
              <a:rPr lang="en-GB" i="1" dirty="0"/>
              <a:t>. Democratic forms were limited to Parliament, elections and combats between parties. </a:t>
            </a:r>
          </a:p>
          <a:p>
            <a:pPr marL="0" lvl="1" indent="0">
              <a:spcBef>
                <a:spcPts val="750"/>
              </a:spcBef>
              <a:buNone/>
            </a:pPr>
            <a:r>
              <a:rPr lang="en-GB" i="1" dirty="0"/>
              <a:t>What is happening proves conclusively </a:t>
            </a:r>
            <a:r>
              <a:rPr lang="is-IS" i="1" dirty="0"/>
              <a:t>… </a:t>
            </a:r>
            <a:r>
              <a:rPr lang="en-GB" i="1" dirty="0"/>
              <a:t>that unless democratic habits of thought and action are part of the </a:t>
            </a:r>
            <a:r>
              <a:rPr lang="en-GB" i="1" dirty="0" err="1"/>
              <a:t>fiber</a:t>
            </a:r>
            <a:r>
              <a:rPr lang="en-GB" i="1" dirty="0"/>
              <a:t> of a people, political democracy is insecure. It can not stand in isolation. It must be buttressed by the presence of democratic methods in all social relationships.</a:t>
            </a:r>
          </a:p>
          <a:p>
            <a:pPr marL="0" lvl="1" indent="0">
              <a:spcBef>
                <a:spcPts val="750"/>
              </a:spcBef>
              <a:buNone/>
            </a:pPr>
            <a:endParaRPr lang="en-GB" i="1" dirty="0"/>
          </a:p>
          <a:p>
            <a:pPr marL="0" lvl="1" indent="0">
              <a:spcBef>
                <a:spcPts val="750"/>
              </a:spcBef>
              <a:buNone/>
            </a:pPr>
            <a:r>
              <a:rPr lang="en-GB" sz="2800" i="1" dirty="0"/>
              <a:t> </a:t>
            </a:r>
            <a:endParaRPr lang="en-US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758697-6DE1-6D48-B54C-C7BADA43D2E2}"/>
              </a:ext>
            </a:extLst>
          </p:cNvPr>
          <p:cNvSpPr txBox="1"/>
          <p:nvPr/>
        </p:nvSpPr>
        <p:spPr>
          <a:xfrm>
            <a:off x="627529" y="4948517"/>
            <a:ext cx="5913798" cy="13336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indent="0">
              <a:spcBef>
                <a:spcPts val="750"/>
              </a:spcBef>
              <a:buNone/>
            </a:pPr>
            <a:r>
              <a:rPr lang="en-US" sz="2800" i="1" dirty="0">
                <a:solidFill>
                  <a:schemeClr val="accent5">
                    <a:lumMod val="75000"/>
                  </a:schemeClr>
                </a:solidFill>
              </a:rPr>
              <a:t>John Dewey</a:t>
            </a:r>
          </a:p>
          <a:p>
            <a:pPr marL="0" lvl="1" indent="0">
              <a:spcBef>
                <a:spcPts val="750"/>
              </a:spcBef>
              <a:buNone/>
            </a:pPr>
            <a:r>
              <a:rPr lang="en-US" sz="2800" i="1" dirty="0">
                <a:solidFill>
                  <a:schemeClr val="accent3">
                    <a:lumMod val="75000"/>
                  </a:schemeClr>
                </a:solidFill>
              </a:rPr>
              <a:t>The Public and its problems </a:t>
            </a:r>
            <a:r>
              <a:rPr lang="en-US" sz="2800" i="1" dirty="0"/>
              <a:t>(</a:t>
            </a:r>
            <a:r>
              <a:rPr lang="en-US" sz="2800" i="1" u="sng" dirty="0">
                <a:solidFill>
                  <a:schemeClr val="accent5">
                    <a:lumMod val="75000"/>
                  </a:schemeClr>
                </a:solidFill>
              </a:rPr>
              <a:t>1937</a:t>
            </a:r>
            <a:r>
              <a:rPr lang="en-US" sz="2800" i="1" dirty="0"/>
              <a:t>: 467)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607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02"/>
          <p:cNvSpPr txBox="1">
            <a:spLocks/>
          </p:cNvSpPr>
          <p:nvPr/>
        </p:nvSpPr>
        <p:spPr>
          <a:xfrm>
            <a:off x="734934" y="3933056"/>
            <a:ext cx="7722503" cy="2563534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  <a:hlinkClick r:id="" action="ppaction://noaction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" action="ppaction://noaction"/>
              </a:rPr>
              <a:t>http://whatworksscotland.ac.uk/events/empowering-people-and-places-what-works/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@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OliverEscobar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@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WWScot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2" descr="http://3.bp.blogspot.com/-NxouMmz2bOY/T8_ac97cesI/AAAAAAAAGg0/e3vY1_bdnbE/s1600/Twitter+logo+2012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5915788"/>
            <a:ext cx="720081" cy="50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3" descr="thank-you-word-cloud.jp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04900" y="300055"/>
            <a:ext cx="6982573" cy="3840146"/>
          </a:xfrm>
        </p:spPr>
      </p:pic>
    </p:spTree>
    <p:extLst>
      <p:ext uri="{BB962C8B-B14F-4D97-AF65-F5344CB8AC3E}">
        <p14:creationId xmlns:p14="http://schemas.microsoft.com/office/powerpoint/2010/main" val="168217008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696" y="130968"/>
            <a:ext cx="8568952" cy="828328"/>
          </a:xfrm>
        </p:spPr>
        <p:txBody>
          <a:bodyPr>
            <a:noAutofit/>
          </a:bodyPr>
          <a:lstStyle/>
          <a:p>
            <a:r>
              <a:rPr lang="en-GB" sz="3600" b="1" dirty="0">
                <a:solidFill>
                  <a:schemeClr val="accent3">
                    <a:lumMod val="75000"/>
                  </a:schemeClr>
                </a:solidFill>
              </a:rPr>
              <a:t>Democratic Recession </a:t>
            </a:r>
            <a:endParaRPr lang="en-GB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696" y="1052736"/>
            <a:ext cx="8967304" cy="5805264"/>
          </a:xfrm>
        </p:spPr>
        <p:txBody>
          <a:bodyPr>
            <a:normAutofit fontScale="92500" lnSpcReduction="10000"/>
          </a:bodyPr>
          <a:lstStyle/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</a:rPr>
              <a:t>Last 10 years &gt; </a:t>
            </a: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</a:rPr>
              <a:t>reduction in the number of democratic systems </a:t>
            </a:r>
            <a:r>
              <a:rPr lang="en-GB" sz="2400" b="1" dirty="0">
                <a:solidFill>
                  <a:prstClr val="black"/>
                </a:solidFill>
              </a:rPr>
              <a:t>&gt; </a:t>
            </a:r>
            <a:r>
              <a:rPr lang="en-GB" sz="2400" dirty="0">
                <a:solidFill>
                  <a:prstClr val="black"/>
                </a:solidFill>
              </a:rPr>
              <a:t>established democracies are under increasing pressure due to social, political, environmental and economic factors </a:t>
            </a:r>
            <a:r>
              <a:rPr lang="en-GB" sz="2000" dirty="0">
                <a:solidFill>
                  <a:prstClr val="black"/>
                </a:solidFill>
              </a:rPr>
              <a:t>(Wike &amp; </a:t>
            </a:r>
            <a:r>
              <a:rPr lang="en-GB" sz="2000" dirty="0" err="1">
                <a:solidFill>
                  <a:prstClr val="black"/>
                </a:solidFill>
              </a:rPr>
              <a:t>Fetterolf</a:t>
            </a:r>
            <a:r>
              <a:rPr lang="en-GB" sz="2000" dirty="0">
                <a:solidFill>
                  <a:prstClr val="black"/>
                </a:solidFill>
              </a:rPr>
              <a:t>, 2018)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</a:rPr>
              <a:t>The Democracy Index 2016 &gt;&gt; 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</a:rPr>
              <a:t>global average score fell with </a:t>
            </a:r>
            <a:r>
              <a:rPr lang="en-GB" sz="2400" dirty="0">
                <a:solidFill>
                  <a:srgbClr val="009999"/>
                </a:solidFill>
              </a:rPr>
              <a:t>72 countries dropping </a:t>
            </a:r>
            <a:r>
              <a:rPr lang="en-GB" sz="2400" dirty="0">
                <a:solidFill>
                  <a:prstClr val="black"/>
                </a:solidFill>
              </a:rPr>
              <a:t>in the ranking compared to 2015, and just 38 moving up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</a:rPr>
              <a:t>number of ‘full democracies’ dropped from 20 to 19 (USA now classed as ‘flawed’)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</a:rPr>
              <a:t>around half the world's population (49.3%) live in a democracy of some kind. But </a:t>
            </a:r>
            <a:r>
              <a:rPr lang="en-GB" sz="2400" dirty="0">
                <a:solidFill>
                  <a:srgbClr val="009999"/>
                </a:solidFill>
              </a:rPr>
              <a:t>only 4.5% of people live in a “full democracy” </a:t>
            </a:r>
            <a:r>
              <a:rPr lang="en-GB" sz="2400" dirty="0">
                <a:solidFill>
                  <a:prstClr val="black"/>
                </a:solidFill>
              </a:rPr>
              <a:t>- half as many as in 2015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</a:rPr>
              <a:t>Democratic principles enjoy broad support, but current practices and institutions provoke cynicism &gt; </a:t>
            </a: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</a:rPr>
              <a:t>people love the idea of democracy, but despair at how it is practiced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</a:rPr>
              <a:t>Global Attitudes Survey shows increased indifference, frustration and </a:t>
            </a: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</a:rPr>
              <a:t>authoritarian attitudes particularly in the youngest populations </a:t>
            </a:r>
            <a:r>
              <a:rPr lang="en-GB" sz="2400" dirty="0">
                <a:solidFill>
                  <a:prstClr val="black"/>
                </a:solidFill>
              </a:rPr>
              <a:t>of democratic systems around the world </a:t>
            </a:r>
            <a:r>
              <a:rPr lang="en-GB" sz="2000" dirty="0">
                <a:solidFill>
                  <a:prstClr val="black"/>
                </a:solidFill>
              </a:rPr>
              <a:t>(</a:t>
            </a:r>
            <a:r>
              <a:rPr lang="en-GB" sz="2000" dirty="0" err="1">
                <a:solidFill>
                  <a:prstClr val="black"/>
                </a:solidFill>
              </a:rPr>
              <a:t>Foa</a:t>
            </a:r>
            <a:r>
              <a:rPr lang="en-GB" sz="2000" dirty="0">
                <a:solidFill>
                  <a:prstClr val="black"/>
                </a:solidFill>
              </a:rPr>
              <a:t> &amp; </a:t>
            </a:r>
            <a:r>
              <a:rPr lang="en-GB" sz="2000" dirty="0" err="1">
                <a:solidFill>
                  <a:prstClr val="black"/>
                </a:solidFill>
              </a:rPr>
              <a:t>Mounk</a:t>
            </a:r>
            <a:r>
              <a:rPr lang="en-GB" sz="2000" dirty="0">
                <a:solidFill>
                  <a:prstClr val="black"/>
                </a:solidFill>
              </a:rPr>
              <a:t>, 2016)</a:t>
            </a:r>
            <a:endParaRPr lang="en-GB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98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roup 3d.png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-16598" r="-16598"/>
          <a:stretch>
            <a:fillRect/>
          </a:stretch>
        </p:blipFill>
        <p:spPr>
          <a:xfrm>
            <a:off x="557560" y="2877136"/>
            <a:ext cx="5263444" cy="2894674"/>
          </a:xfrm>
          <a:scene3d>
            <a:camera prst="orthographicFront"/>
            <a:lightRig rig="threePt" dir="t"/>
          </a:scene3d>
          <a:sp3d>
            <a:bevelT w="165100" prst="coolSlant"/>
            <a:bevelB prst="slope"/>
          </a:sp3d>
        </p:spPr>
      </p:pic>
      <p:pic>
        <p:nvPicPr>
          <p:cNvPr id="5" name="Picture 4" descr="WWlogosmal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1751" y="5013176"/>
            <a:ext cx="2448000" cy="14813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573430" y="287713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"/>
              <a:cs typeface="+mn-cs"/>
            </a:endParaRP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B4E6CF90-3327-F843-AAAF-7B297BB9ED88}"/>
              </a:ext>
            </a:extLst>
          </p:cNvPr>
          <p:cNvSpPr txBox="1">
            <a:spLocks/>
          </p:cNvSpPr>
          <p:nvPr/>
        </p:nvSpPr>
        <p:spPr>
          <a:xfrm>
            <a:off x="557560" y="691376"/>
            <a:ext cx="8334919" cy="32005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is 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exciting AND/OR worrying 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about your role in democratic innovation? </a:t>
            </a:r>
          </a:p>
        </p:txBody>
      </p:sp>
    </p:spTree>
    <p:extLst>
      <p:ext uri="{BB962C8B-B14F-4D97-AF65-F5344CB8AC3E}">
        <p14:creationId xmlns:p14="http://schemas.microsoft.com/office/powerpoint/2010/main" val="251077055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916" y="548680"/>
            <a:ext cx="8229600" cy="2921496"/>
          </a:xfrm>
        </p:spPr>
        <p:txBody>
          <a:bodyPr>
            <a:noAutofit/>
          </a:bodyPr>
          <a:lstStyle/>
          <a:p>
            <a:pPr marL="457200" lvl="1" indent="0">
              <a:lnSpc>
                <a:spcPct val="70000"/>
              </a:lnSpc>
              <a:spcAft>
                <a:spcPts val="1200"/>
              </a:spcAft>
              <a:buNone/>
            </a:pPr>
            <a:r>
              <a:rPr lang="en-GB" sz="9600" dirty="0">
                <a:solidFill>
                  <a:srgbClr val="77933C"/>
                </a:solidFill>
              </a:rPr>
              <a:t>What does </a:t>
            </a:r>
            <a:r>
              <a:rPr lang="en-GB" sz="9600" dirty="0">
                <a:solidFill>
                  <a:schemeClr val="accent5">
                    <a:lumMod val="75000"/>
                  </a:schemeClr>
                </a:solidFill>
              </a:rPr>
              <a:t>‘participatory democracy’ </a:t>
            </a:r>
            <a:r>
              <a:rPr lang="en-GB" sz="9600" dirty="0">
                <a:solidFill>
                  <a:schemeClr val="accent3">
                    <a:lumMod val="75000"/>
                  </a:schemeClr>
                </a:solidFill>
              </a:rPr>
              <a:t>mean?</a:t>
            </a:r>
            <a:br>
              <a:rPr lang="en-GB" sz="9600" dirty="0">
                <a:solidFill>
                  <a:schemeClr val="accent5">
                    <a:lumMod val="75000"/>
                  </a:schemeClr>
                </a:solidFill>
              </a:rPr>
            </a:br>
            <a:endParaRPr lang="en-GB" sz="9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837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accent3">
                    <a:lumMod val="75000"/>
                  </a:schemeClr>
                </a:solidFill>
              </a:rPr>
              <a:t>In participatory democracy…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556792"/>
            <a:ext cx="8229601" cy="5184576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GB" dirty="0"/>
              <a:t>“</a:t>
            </a:r>
            <a:r>
              <a:rPr lang="en-GB" i="1" dirty="0"/>
              <a:t>…</a:t>
            </a:r>
            <a:r>
              <a:rPr lang="en-GB" b="1" i="1" dirty="0">
                <a:solidFill>
                  <a:srgbClr val="31859C"/>
                </a:solidFill>
              </a:rPr>
              <a:t>citizens</a:t>
            </a:r>
            <a:r>
              <a:rPr lang="en-GB" i="1" dirty="0"/>
              <a:t> govern themselves </a:t>
            </a:r>
            <a:r>
              <a:rPr lang="en-GB" b="1" i="1" dirty="0">
                <a:solidFill>
                  <a:srgbClr val="31859C"/>
                </a:solidFill>
              </a:rPr>
              <a:t>directly</a:t>
            </a:r>
            <a:r>
              <a:rPr lang="en-GB" i="1" dirty="0"/>
              <a:t>, not necessarily at every level and in every instance, but </a:t>
            </a:r>
            <a:r>
              <a:rPr lang="en-GB" b="1" i="1" dirty="0">
                <a:solidFill>
                  <a:srgbClr val="31859C"/>
                </a:solidFill>
              </a:rPr>
              <a:t>frequently</a:t>
            </a:r>
            <a:r>
              <a:rPr lang="en-GB" i="1" dirty="0"/>
              <a:t> enough and in particular when basic policies are being decided and when </a:t>
            </a:r>
            <a:r>
              <a:rPr lang="en-GB" b="1" i="1" dirty="0">
                <a:solidFill>
                  <a:srgbClr val="31859C"/>
                </a:solidFill>
              </a:rPr>
              <a:t>significant power</a:t>
            </a:r>
            <a:r>
              <a:rPr lang="en-GB" b="1" i="1" dirty="0"/>
              <a:t> </a:t>
            </a:r>
            <a:r>
              <a:rPr lang="en-GB" i="1" dirty="0"/>
              <a:t>is being deployed.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i="1" dirty="0"/>
              <a:t>This is carried out through </a:t>
            </a:r>
            <a:r>
              <a:rPr lang="en-GB" b="1" i="1" dirty="0">
                <a:solidFill>
                  <a:schemeClr val="accent5">
                    <a:lumMod val="75000"/>
                  </a:schemeClr>
                </a:solidFill>
              </a:rPr>
              <a:t>institutions </a:t>
            </a:r>
            <a:r>
              <a:rPr lang="en-GB" i="1" dirty="0">
                <a:solidFill>
                  <a:schemeClr val="accent5">
                    <a:lumMod val="75000"/>
                  </a:schemeClr>
                </a:solidFill>
              </a:rPr>
              <a:t>designed to </a:t>
            </a:r>
            <a:r>
              <a:rPr lang="en-GB" b="1" i="1" dirty="0">
                <a:solidFill>
                  <a:schemeClr val="accent5">
                    <a:lumMod val="75000"/>
                  </a:schemeClr>
                </a:solidFill>
              </a:rPr>
              <a:t>facilitate</a:t>
            </a:r>
            <a:r>
              <a:rPr lang="en-GB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i="1" dirty="0" err="1">
                <a:solidFill>
                  <a:schemeClr val="accent5">
                    <a:lumMod val="75000"/>
                  </a:schemeClr>
                </a:solidFill>
              </a:rPr>
              <a:t>ongoing</a:t>
            </a:r>
            <a:r>
              <a:rPr lang="en-GB" i="1" dirty="0">
                <a:solidFill>
                  <a:schemeClr val="accent5">
                    <a:lumMod val="75000"/>
                  </a:schemeClr>
                </a:solidFill>
              </a:rPr>
              <a:t> civic participation</a:t>
            </a:r>
            <a:r>
              <a:rPr lang="en-GB" i="1" dirty="0"/>
              <a:t> in agenda-setting, </a:t>
            </a:r>
            <a:r>
              <a:rPr lang="en-GB" b="1" i="1" dirty="0">
                <a:solidFill>
                  <a:schemeClr val="accent5">
                    <a:lumMod val="75000"/>
                  </a:schemeClr>
                </a:solidFill>
              </a:rPr>
              <a:t>deliberation</a:t>
            </a:r>
            <a:r>
              <a:rPr lang="en-GB" i="1" dirty="0"/>
              <a:t>, legislation, and policy implementation…</a:t>
            </a:r>
            <a:r>
              <a:rPr lang="en-GB" dirty="0"/>
              <a:t>”</a:t>
            </a:r>
          </a:p>
          <a:p>
            <a:pPr marL="0" indent="0">
              <a:spcAft>
                <a:spcPts val="600"/>
              </a:spcAft>
              <a:buNone/>
            </a:pPr>
            <a:endParaRPr lang="en-GB" dirty="0"/>
          </a:p>
          <a:p>
            <a:pPr marL="0" indent="0" algn="ctr">
              <a:spcAft>
                <a:spcPts val="600"/>
              </a:spcAft>
              <a:buNone/>
            </a:pPr>
            <a:r>
              <a:rPr lang="en-GB" sz="3200" dirty="0">
                <a:solidFill>
                  <a:srgbClr val="77933C"/>
                </a:solidFill>
              </a:rPr>
              <a:t>Benjamin R. Barber, </a:t>
            </a:r>
            <a:r>
              <a:rPr lang="en-GB" sz="3200" i="1" dirty="0">
                <a:solidFill>
                  <a:srgbClr val="77933C"/>
                </a:solidFill>
              </a:rPr>
              <a:t>Strong democracy</a:t>
            </a:r>
            <a:r>
              <a:rPr lang="en-GB" sz="3200" dirty="0">
                <a:solidFill>
                  <a:srgbClr val="77933C"/>
                </a:solidFill>
              </a:rPr>
              <a:t>, </a:t>
            </a:r>
            <a:r>
              <a:rPr lang="en-GB" sz="3200" b="1" dirty="0">
                <a:solidFill>
                  <a:srgbClr val="77933C"/>
                </a:solidFill>
              </a:rPr>
              <a:t>1984</a:t>
            </a:r>
          </a:p>
        </p:txBody>
      </p:sp>
    </p:spTree>
    <p:extLst>
      <p:ext uri="{BB962C8B-B14F-4D97-AF65-F5344CB8AC3E}">
        <p14:creationId xmlns:p14="http://schemas.microsoft.com/office/powerpoint/2010/main" val="192581165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11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Why public participation</a:t>
            </a:r>
            <a:r>
              <a:rPr lang="en-GB" sz="4000" dirty="0">
                <a:solidFill>
                  <a:schemeClr val="accent5">
                    <a:lumMod val="75000"/>
                  </a:schemeClr>
                </a:solidFill>
              </a:rPr>
              <a:t>? </a:t>
            </a:r>
            <a:r>
              <a:rPr lang="en-GB" sz="3100" dirty="0">
                <a:solidFill>
                  <a:schemeClr val="accent5">
                    <a:lumMod val="75000"/>
                  </a:schemeClr>
                </a:solidFill>
              </a:rPr>
              <a:t>(Involve 2005)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3181"/>
            <a:ext cx="8229601" cy="5050780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en-GB" dirty="0"/>
              <a:t>Addressing </a:t>
            </a:r>
            <a:r>
              <a:rPr lang="en-GB" b="1" dirty="0">
                <a:solidFill>
                  <a:srgbClr val="77933C"/>
                </a:solidFill>
              </a:rPr>
              <a:t>complex problems </a:t>
            </a:r>
            <a:r>
              <a:rPr lang="en-GB" dirty="0"/>
              <a:t>drawing on untapped knowledge, experience and perspectives </a:t>
            </a:r>
          </a:p>
          <a:p>
            <a:pPr>
              <a:spcAft>
                <a:spcPts val="600"/>
              </a:spcAft>
            </a:pPr>
            <a:r>
              <a:rPr lang="en-GB" dirty="0"/>
              <a:t>Making </a:t>
            </a:r>
            <a:r>
              <a:rPr lang="en-GB" b="1" dirty="0">
                <a:solidFill>
                  <a:srgbClr val="77933C"/>
                </a:solidFill>
              </a:rPr>
              <a:t>better policies and legislation </a:t>
            </a:r>
            <a:r>
              <a:rPr lang="en-GB" dirty="0"/>
              <a:t>and ensuring effective implementation</a:t>
            </a:r>
          </a:p>
          <a:p>
            <a:pPr>
              <a:spcAft>
                <a:spcPts val="600"/>
              </a:spcAft>
            </a:pPr>
            <a:r>
              <a:rPr lang="en-GB" dirty="0"/>
              <a:t>Improving public </a:t>
            </a:r>
            <a:r>
              <a:rPr lang="en-GB" b="1" dirty="0">
                <a:solidFill>
                  <a:srgbClr val="77933C"/>
                </a:solidFill>
              </a:rPr>
              <a:t>service design and delivery</a:t>
            </a:r>
          </a:p>
          <a:p>
            <a:pPr>
              <a:spcAft>
                <a:spcPts val="600"/>
              </a:spcAft>
            </a:pPr>
            <a:r>
              <a:rPr lang="en-GB" dirty="0"/>
              <a:t>Building </a:t>
            </a:r>
            <a:r>
              <a:rPr lang="en-GB" b="1" dirty="0">
                <a:solidFill>
                  <a:srgbClr val="77933C"/>
                </a:solidFill>
              </a:rPr>
              <a:t>legitimacy and trust </a:t>
            </a:r>
            <a:r>
              <a:rPr lang="en-GB" dirty="0"/>
              <a:t>in public institutions</a:t>
            </a:r>
          </a:p>
          <a:p>
            <a:pPr>
              <a:spcAft>
                <a:spcPts val="600"/>
              </a:spcAft>
            </a:pPr>
            <a:r>
              <a:rPr lang="en-GB" dirty="0"/>
              <a:t>Developing </a:t>
            </a:r>
            <a:r>
              <a:rPr lang="en-GB" b="1" dirty="0">
                <a:solidFill>
                  <a:srgbClr val="77933C"/>
                </a:solidFill>
              </a:rPr>
              <a:t>citizens’ skills, confidence and ambition</a:t>
            </a:r>
          </a:p>
          <a:p>
            <a:pPr>
              <a:spcAft>
                <a:spcPts val="600"/>
              </a:spcAft>
            </a:pPr>
            <a:r>
              <a:rPr lang="en-GB" dirty="0"/>
              <a:t>Enabling </a:t>
            </a:r>
            <a:r>
              <a:rPr lang="en-GB" b="1" dirty="0">
                <a:solidFill>
                  <a:srgbClr val="77933C"/>
                </a:solidFill>
              </a:rPr>
              <a:t>active citizens and communities</a:t>
            </a:r>
          </a:p>
          <a:p>
            <a:pPr marL="0" indent="0">
              <a:spcAft>
                <a:spcPts val="600"/>
              </a:spcAft>
              <a:buNone/>
            </a:pPr>
            <a:endParaRPr lang="en-GB" b="1" dirty="0">
              <a:solidFill>
                <a:srgbClr val="77933C"/>
              </a:solidFill>
            </a:endParaRPr>
          </a:p>
          <a:p>
            <a:pPr marL="0" indent="0" algn="ctr">
              <a:spcAft>
                <a:spcPts val="600"/>
              </a:spcAft>
              <a:buNone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+ Need to improve accountability, legitimacy, expediency and effectiveness in local policy and decision making</a:t>
            </a:r>
          </a:p>
        </p:txBody>
      </p:sp>
    </p:spTree>
    <p:extLst>
      <p:ext uri="{BB962C8B-B14F-4D97-AF65-F5344CB8AC3E}">
        <p14:creationId xmlns:p14="http://schemas.microsoft.com/office/powerpoint/2010/main" val="198439368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404664"/>
            <a:ext cx="8691060" cy="2921496"/>
          </a:xfrm>
        </p:spPr>
        <p:txBody>
          <a:bodyPr>
            <a:noAutofit/>
          </a:bodyPr>
          <a:lstStyle/>
          <a:p>
            <a:pPr marL="457200" lvl="1" indent="0">
              <a:lnSpc>
                <a:spcPct val="70000"/>
              </a:lnSpc>
              <a:spcAft>
                <a:spcPts val="1200"/>
              </a:spcAft>
              <a:buNone/>
            </a:pPr>
            <a:r>
              <a:rPr lang="en-GB" sz="7200" dirty="0">
                <a:solidFill>
                  <a:srgbClr val="77933C"/>
                </a:solidFill>
              </a:rPr>
              <a:t>International trends </a:t>
            </a:r>
            <a:r>
              <a:rPr lang="en-GB" sz="7200" dirty="0">
                <a:solidFill>
                  <a:schemeClr val="accent5">
                    <a:lumMod val="75000"/>
                  </a:schemeClr>
                </a:solidFill>
              </a:rPr>
              <a:t>in participation</a:t>
            </a:r>
            <a:br>
              <a:rPr lang="en-GB" sz="2400" dirty="0"/>
            </a:br>
            <a:endParaRPr lang="en-GB" sz="2400" dirty="0"/>
          </a:p>
        </p:txBody>
      </p:sp>
      <p:pic>
        <p:nvPicPr>
          <p:cNvPr id="2" name="Picture 1" descr="200235995-0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735" y="2743512"/>
            <a:ext cx="3121152" cy="31211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63" y="2838432"/>
            <a:ext cx="4120797" cy="225017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5463" y="5263563"/>
            <a:ext cx="3946966" cy="1143000"/>
          </a:xfrm>
        </p:spPr>
        <p:txBody>
          <a:bodyPr>
            <a:normAutofit/>
          </a:bodyPr>
          <a:lstStyle/>
          <a:p>
            <a:r>
              <a:rPr lang="en-US" sz="2800" dirty="0">
                <a:hlinkClick r:id="rId5"/>
              </a:rPr>
              <a:t>https://participedia.xyz</a:t>
            </a:r>
            <a:r>
              <a:rPr lang="en-US" sz="28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757634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268"/>
            <a:ext cx="9144000" cy="62068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GB" sz="3200" b="1" dirty="0">
                <a:solidFill>
                  <a:schemeClr val="accent5">
                    <a:lumMod val="75000"/>
                  </a:schemeClr>
                </a:solidFill>
              </a:rPr>
              <a:t>Citizenship today: 2 stories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620688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Story of decline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51520" y="1263136"/>
            <a:ext cx="4245868" cy="559486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 sz="2800" dirty="0"/>
              <a:t>Declining… </a:t>
            </a:r>
          </a:p>
          <a:p>
            <a:pPr lvl="1">
              <a:spcAft>
                <a:spcPts val="600"/>
              </a:spcAft>
            </a:pPr>
            <a:r>
              <a:rPr lang="en-GB" sz="2400" dirty="0"/>
              <a:t>Voter </a:t>
            </a:r>
            <a:r>
              <a:rPr lang="en-GB" sz="2400" b="1" dirty="0"/>
              <a:t>turnout</a:t>
            </a:r>
            <a:r>
              <a:rPr lang="en-GB" sz="2400" dirty="0"/>
              <a:t> in elections</a:t>
            </a:r>
          </a:p>
          <a:p>
            <a:pPr lvl="1">
              <a:spcAft>
                <a:spcPts val="600"/>
              </a:spcAft>
            </a:pPr>
            <a:r>
              <a:rPr lang="en-GB" sz="2400" b="1" dirty="0"/>
              <a:t>Trust</a:t>
            </a:r>
            <a:r>
              <a:rPr lang="en-GB" sz="2400" dirty="0"/>
              <a:t> in &amp; </a:t>
            </a:r>
            <a:r>
              <a:rPr lang="en-GB" sz="2400" b="1" dirty="0"/>
              <a:t>legitimacy</a:t>
            </a:r>
            <a:r>
              <a:rPr lang="en-GB" sz="2400" dirty="0"/>
              <a:t> of traditional institutions of public life (e.g. government, media, parties, unions, community associations, </a:t>
            </a:r>
            <a:r>
              <a:rPr lang="en-GB" sz="2400" dirty="0" err="1"/>
              <a:t>etc</a:t>
            </a:r>
            <a:r>
              <a:rPr lang="en-GB" sz="2400" dirty="0"/>
              <a:t>)</a:t>
            </a:r>
          </a:p>
          <a:p>
            <a:pPr lvl="1">
              <a:spcAft>
                <a:spcPts val="600"/>
              </a:spcAft>
            </a:pPr>
            <a:r>
              <a:rPr lang="en-GB" sz="2400" b="1" dirty="0"/>
              <a:t>Social capital</a:t>
            </a:r>
            <a:r>
              <a:rPr lang="en-GB" sz="2400" dirty="0"/>
              <a:t>: community ‘ethos’ &amp; networks </a:t>
            </a:r>
            <a:endParaRPr lang="en-GB" sz="2000" dirty="0"/>
          </a:p>
          <a:p>
            <a:pPr marL="0" indent="0">
              <a:spcAft>
                <a:spcPts val="600"/>
              </a:spcAft>
              <a:buNone/>
            </a:pPr>
            <a:r>
              <a:rPr lang="en-GB" sz="1800" dirty="0"/>
              <a:t>(Dalton 2005; Putnam 2001)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8058" y="620688"/>
            <a:ext cx="4041775" cy="639762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Story of progress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1260450"/>
            <a:ext cx="4247455" cy="559755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What’s happening is that </a:t>
            </a:r>
            <a:r>
              <a:rPr lang="en-GB" b="1" dirty="0"/>
              <a:t>citizens are becoming:</a:t>
            </a:r>
          </a:p>
          <a:p>
            <a:pPr lvl="1">
              <a:spcAft>
                <a:spcPts val="600"/>
              </a:spcAft>
            </a:pPr>
            <a:r>
              <a:rPr lang="en-GB" dirty="0"/>
              <a:t>better educated, more knowledgeable and critical;</a:t>
            </a:r>
          </a:p>
          <a:p>
            <a:pPr lvl="1">
              <a:spcAft>
                <a:spcPts val="600"/>
              </a:spcAft>
            </a:pPr>
            <a:r>
              <a:rPr lang="en-GB" dirty="0"/>
              <a:t>less deferential to traditional authority and elite-driven / hierarchical forms of governance;</a:t>
            </a:r>
          </a:p>
          <a:p>
            <a:pPr lvl="1">
              <a:spcAft>
                <a:spcPts val="600"/>
              </a:spcAft>
            </a:pPr>
            <a:r>
              <a:rPr lang="en-GB" dirty="0"/>
              <a:t>dismissive of conventional channels and engaged in alternative forms of political expression;</a:t>
            </a:r>
          </a:p>
          <a:p>
            <a:pPr>
              <a:spcAft>
                <a:spcPts val="600"/>
              </a:spcAft>
            </a:pPr>
            <a:r>
              <a:rPr lang="en-GB" dirty="0"/>
              <a:t>The </a:t>
            </a:r>
            <a:r>
              <a:rPr lang="en-GB" b="1" dirty="0"/>
              <a:t>myth of public apathy</a:t>
            </a:r>
            <a:endParaRPr lang="en-GB" sz="2000" b="1" dirty="0"/>
          </a:p>
          <a:p>
            <a:pPr marL="0" indent="0">
              <a:spcAft>
                <a:spcPts val="600"/>
              </a:spcAft>
              <a:buNone/>
            </a:pPr>
            <a:r>
              <a:rPr lang="en-GB" sz="1800" dirty="0"/>
              <a:t>(Norris 2002; Castells 2012; Dalton 2017; </a:t>
            </a:r>
            <a:r>
              <a:rPr lang="en-GB" sz="1800" dirty="0" err="1"/>
              <a:t>Eliasoph</a:t>
            </a:r>
            <a:r>
              <a:rPr lang="en-GB" sz="1800" dirty="0"/>
              <a:t> 1998)</a:t>
            </a:r>
          </a:p>
        </p:txBody>
      </p:sp>
    </p:spTree>
    <p:extLst>
      <p:ext uri="{BB962C8B-B14F-4D97-AF65-F5344CB8AC3E}">
        <p14:creationId xmlns:p14="http://schemas.microsoft.com/office/powerpoint/2010/main" val="346686091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53" y="544365"/>
            <a:ext cx="8229600" cy="562074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Debunking the myth of public apathy:</a:t>
            </a:r>
            <a:br>
              <a:rPr lang="en-US" sz="32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Civic participation in Scotland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86494" y="1815366"/>
            <a:ext cx="7991481" cy="4271791"/>
          </a:xfrm>
        </p:spPr>
        <p:txBody>
          <a:bodyPr>
            <a:normAutofit/>
          </a:bodyPr>
          <a:lstStyle/>
          <a:p>
            <a:r>
              <a:rPr lang="en-US" sz="2400" dirty="0"/>
              <a:t>Record-breaking participation in the independence </a:t>
            </a:r>
            <a:r>
              <a:rPr lang="en-US" sz="2400" dirty="0">
                <a:solidFill>
                  <a:srgbClr val="77933C"/>
                </a:solidFill>
              </a:rPr>
              <a:t>referendum (84.6%)</a:t>
            </a:r>
          </a:p>
          <a:p>
            <a:r>
              <a:rPr lang="en-US" sz="2400" dirty="0"/>
              <a:t>A growing, </a:t>
            </a:r>
            <a:r>
              <a:rPr lang="en-US" sz="2400" dirty="0">
                <a:solidFill>
                  <a:srgbClr val="77933C"/>
                </a:solidFill>
              </a:rPr>
              <a:t>vibrant civil society / third sector</a:t>
            </a:r>
            <a:r>
              <a:rPr lang="en-US" sz="2400" dirty="0"/>
              <a:t>: social enterprises, community development trusts, housing associations, transition towns, charities, </a:t>
            </a:r>
            <a:r>
              <a:rPr lang="en-US" sz="2400" dirty="0" err="1"/>
              <a:t>etc</a:t>
            </a:r>
            <a:endParaRPr lang="en-US" sz="2400" dirty="0"/>
          </a:p>
          <a:p>
            <a:r>
              <a:rPr lang="en-US" sz="2400" dirty="0"/>
              <a:t>Civic participation on the rise: </a:t>
            </a:r>
            <a:endParaRPr lang="en-US" sz="2400" dirty="0">
              <a:solidFill>
                <a:srgbClr val="77933C"/>
              </a:solidFill>
            </a:endParaRPr>
          </a:p>
          <a:p>
            <a:pPr lvl="1"/>
            <a:r>
              <a:rPr lang="en-US" sz="2000" dirty="0">
                <a:solidFill>
                  <a:srgbClr val="77933C"/>
                </a:solidFill>
              </a:rPr>
              <a:t>55% in 2009 </a:t>
            </a:r>
          </a:p>
          <a:p>
            <a:pPr lvl="1"/>
            <a:r>
              <a:rPr lang="en-US" sz="2000" dirty="0">
                <a:solidFill>
                  <a:srgbClr val="77933C"/>
                </a:solidFill>
              </a:rPr>
              <a:t>61% in 2013 </a:t>
            </a:r>
          </a:p>
          <a:p>
            <a:pPr lvl="1"/>
            <a:r>
              <a:rPr lang="en-US" sz="2000" dirty="0">
                <a:solidFill>
                  <a:srgbClr val="77933C"/>
                </a:solidFill>
              </a:rPr>
              <a:t>69% in 2015 </a:t>
            </a:r>
          </a:p>
          <a:p>
            <a:pPr marL="457200" lvl="1" indent="0">
              <a:buNone/>
            </a:pPr>
            <a:r>
              <a:rPr lang="en-US" sz="2000" dirty="0"/>
              <a:t>(Scottish Social Attitudes Survey 2013 and 2015)</a:t>
            </a:r>
          </a:p>
        </p:txBody>
      </p:sp>
    </p:spTree>
    <p:extLst>
      <p:ext uri="{BB962C8B-B14F-4D97-AF65-F5344CB8AC3E}">
        <p14:creationId xmlns:p14="http://schemas.microsoft.com/office/powerpoint/2010/main" val="1439148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5821</TotalTime>
  <Words>1740</Words>
  <Application>Microsoft Office PowerPoint</Application>
  <PresentationFormat>On-screen Show (4:3)</PresentationFormat>
  <Paragraphs>207</Paragraphs>
  <Slides>30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Office Theme</vt:lpstr>
      <vt:lpstr>2_Office Theme</vt:lpstr>
      <vt:lpstr>3_Office Theme</vt:lpstr>
      <vt:lpstr>5_Office Theme</vt:lpstr>
      <vt:lpstr>How can local democratic innovation overcome the global democratic recession? </vt:lpstr>
      <vt:lpstr>the big picture: global democratic recession? </vt:lpstr>
      <vt:lpstr>Democratic Recession </vt:lpstr>
      <vt:lpstr>PowerPoint Presentation</vt:lpstr>
      <vt:lpstr>In participatory democracy…</vt:lpstr>
      <vt:lpstr>Why public participation? (Involve 2005)</vt:lpstr>
      <vt:lpstr>https://participedia.xyz  </vt:lpstr>
      <vt:lpstr>Citizenship today: 2 stories</vt:lpstr>
      <vt:lpstr>Debunking the myth of public apathy: Civic participation in Scotland</vt:lpstr>
      <vt:lpstr>But is all participation good?</vt:lpstr>
      <vt:lpstr>  Please stand up if you have participated in a public forum/meeting to discuss policy issues in the last year</vt:lpstr>
      <vt:lpstr>Stay standing if at that forum there was a reasonable…</vt:lpstr>
      <vt:lpstr>Key challenges in public participation processes</vt:lpstr>
      <vt:lpstr>PowerPoint Presentation</vt:lpstr>
      <vt:lpstr>Democratic innovations are processes or institutions developed to reimagine and deepen the role of citizens in governance processes by increasing opportunities for participation, deliberation and influence </vt:lpstr>
      <vt:lpstr>PowerPoint Presentation</vt:lpstr>
      <vt:lpstr>3 components of ‘what works’  in public participation</vt:lpstr>
      <vt:lpstr>Multi-channel</vt:lpstr>
      <vt:lpstr>Inclusive AND deliberative</vt:lpstr>
      <vt:lpstr>‘Mini-publics’</vt:lpstr>
      <vt:lpstr>The City of Melbourne  People’s Panel (2014)</vt:lpstr>
      <vt:lpstr>Empowered and consequential</vt:lpstr>
      <vt:lpstr>Participatory Budgeting:  Outcomes in Porto Alegre and Brazil Baiocchi 2001, 2005; Sintomer et al. 2012; Wampler and Touchton 2014</vt:lpstr>
      <vt:lpstr>PowerPoint Presentation</vt:lpstr>
      <vt:lpstr>Key challenges in the development of participatory culture and capacity in local government</vt:lpstr>
      <vt:lpstr>PowerPoint Presentation</vt:lpstr>
      <vt:lpstr>Concluding:  towards participatory democracy in local governance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Facilitating collaboration</dc:title>
  <dc:creator>faulkner wendy</dc:creator>
  <cp:lastModifiedBy>Denice Cox</cp:lastModifiedBy>
  <cp:revision>302</cp:revision>
  <dcterms:created xsi:type="dcterms:W3CDTF">2015-08-08T15:47:46Z</dcterms:created>
  <dcterms:modified xsi:type="dcterms:W3CDTF">2019-06-10T15:41:31Z</dcterms:modified>
</cp:coreProperties>
</file>